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5"/>
    <p:sldMasterId id="2147483825" r:id="rId6"/>
    <p:sldMasterId id="2147483829" r:id="rId7"/>
    <p:sldMasterId id="2147483833" r:id="rId8"/>
    <p:sldMasterId id="2147483837" r:id="rId9"/>
    <p:sldMasterId id="2147483841" r:id="rId10"/>
    <p:sldMasterId id="2147483848" r:id="rId11"/>
    <p:sldMasterId id="2147483860" r:id="rId12"/>
    <p:sldMasterId id="2147483871" r:id="rId13"/>
    <p:sldMasterId id="2147483902" r:id="rId14"/>
  </p:sldMasterIdLst>
  <p:notesMasterIdLst>
    <p:notesMasterId r:id="rId40"/>
  </p:notesMasterIdLst>
  <p:sldIdLst>
    <p:sldId id="395" r:id="rId15"/>
    <p:sldId id="529" r:id="rId16"/>
    <p:sldId id="522" r:id="rId17"/>
    <p:sldId id="475" r:id="rId18"/>
    <p:sldId id="470" r:id="rId19"/>
    <p:sldId id="472" r:id="rId20"/>
    <p:sldId id="471" r:id="rId21"/>
    <p:sldId id="474" r:id="rId22"/>
    <p:sldId id="485" r:id="rId23"/>
    <p:sldId id="459" r:id="rId24"/>
    <p:sldId id="458" r:id="rId25"/>
    <p:sldId id="460" r:id="rId26"/>
    <p:sldId id="526" r:id="rId27"/>
    <p:sldId id="523" r:id="rId28"/>
    <p:sldId id="508" r:id="rId29"/>
    <p:sldId id="512" r:id="rId30"/>
    <p:sldId id="513" r:id="rId31"/>
    <p:sldId id="515" r:id="rId32"/>
    <p:sldId id="504" r:id="rId33"/>
    <p:sldId id="524" r:id="rId34"/>
    <p:sldId id="520" r:id="rId35"/>
    <p:sldId id="525" r:id="rId36"/>
    <p:sldId id="521" r:id="rId37"/>
    <p:sldId id="530" r:id="rId38"/>
    <p:sldId id="487" r:id="rId3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ZY Emmanuel (DR-IDF)" initials="B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132D4D"/>
    <a:srgbClr val="3072C2"/>
    <a:srgbClr val="009BD2"/>
    <a:srgbClr val="CDDEF7"/>
    <a:srgbClr val="6FA0DB"/>
    <a:srgbClr val="2962A7"/>
    <a:srgbClr val="3A7DCE"/>
    <a:srgbClr val="245794"/>
    <a:srgbClr val="C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2" autoAdjust="0"/>
    <p:restoredTop sz="98169" autoAdjust="0"/>
  </p:normalViewPr>
  <p:slideViewPr>
    <p:cSldViewPr showGuides="1">
      <p:cViewPr>
        <p:scale>
          <a:sx n="80" d="100"/>
          <a:sy n="80" d="100"/>
        </p:scale>
        <p:origin x="-2766" y="-12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5D0D8-8993-4226-B292-CBCE0B8C2863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45CC5EE-2A5B-41D8-9847-A81E76BAD7D4}">
      <dgm:prSet phldrT="[Texte]" custT="1"/>
      <dgm:spPr/>
      <dgm:t>
        <a:bodyPr/>
        <a:lstStyle/>
        <a:p>
          <a:r>
            <a:rPr lang="fr-FR" sz="1000" dirty="0" smtClean="0"/>
            <a:t>Cotisations patronales**</a:t>
          </a:r>
          <a:endParaRPr lang="fr-FR" sz="1000" dirty="0"/>
        </a:p>
      </dgm:t>
    </dgm:pt>
    <dgm:pt modelId="{65B75467-C8AB-4984-93E1-C740A92DECB0}" type="parTrans" cxnId="{A742B19D-0CEF-4666-B321-8A7352619F35}">
      <dgm:prSet/>
      <dgm:spPr/>
      <dgm:t>
        <a:bodyPr/>
        <a:lstStyle/>
        <a:p>
          <a:endParaRPr lang="fr-FR" sz="1000"/>
        </a:p>
      </dgm:t>
    </dgm:pt>
    <dgm:pt modelId="{C98C88F0-FD43-40D7-9884-9DF88C6EE84F}" type="sibTrans" cxnId="{A742B19D-0CEF-4666-B321-8A7352619F35}">
      <dgm:prSet/>
      <dgm:spPr/>
      <dgm:t>
        <a:bodyPr/>
        <a:lstStyle/>
        <a:p>
          <a:endParaRPr lang="fr-FR" sz="1000"/>
        </a:p>
      </dgm:t>
    </dgm:pt>
    <dgm:pt modelId="{98487DE0-B2EC-4DE8-A10D-EF139F0FD361}">
      <dgm:prSet phldrT="[Texte]" custT="1"/>
      <dgm:spPr/>
      <dgm:t>
        <a:bodyPr/>
        <a:lstStyle/>
        <a:p>
          <a:r>
            <a:rPr lang="fr-FR" sz="1000" dirty="0" smtClean="0"/>
            <a:t>Taxe sur les salaires</a:t>
          </a:r>
          <a:endParaRPr lang="fr-FR" sz="1000" dirty="0"/>
        </a:p>
      </dgm:t>
    </dgm:pt>
    <dgm:pt modelId="{DAE72738-D612-4A28-8EE4-F6A0F3689F24}" type="parTrans" cxnId="{D7C0FDED-E532-4181-A4D8-B918C9B6404D}">
      <dgm:prSet/>
      <dgm:spPr/>
      <dgm:t>
        <a:bodyPr/>
        <a:lstStyle/>
        <a:p>
          <a:endParaRPr lang="fr-FR" sz="1000"/>
        </a:p>
      </dgm:t>
    </dgm:pt>
    <dgm:pt modelId="{53A339E9-0333-42AE-8EDB-136BF66500AE}" type="sibTrans" cxnId="{D7C0FDED-E532-4181-A4D8-B918C9B6404D}">
      <dgm:prSet/>
      <dgm:spPr/>
      <dgm:t>
        <a:bodyPr/>
        <a:lstStyle/>
        <a:p>
          <a:endParaRPr lang="fr-FR" sz="1000"/>
        </a:p>
      </dgm:t>
    </dgm:pt>
    <dgm:pt modelId="{2FEBD6A8-6EB6-4311-BB2C-ABCB02389AD9}">
      <dgm:prSet phldrT="[Texte]" custT="1"/>
      <dgm:spPr/>
      <dgm:t>
        <a:bodyPr/>
        <a:lstStyle/>
        <a:p>
          <a:r>
            <a:rPr lang="fr-FR" sz="1000" dirty="0" smtClean="0"/>
            <a:t>Taxe d’apprentissage</a:t>
          </a:r>
          <a:endParaRPr lang="fr-FR" sz="1000" dirty="0"/>
        </a:p>
      </dgm:t>
    </dgm:pt>
    <dgm:pt modelId="{289125E9-FDF8-4BEC-8DEE-4D43B836D6B5}" type="parTrans" cxnId="{39D16D5B-8DD7-4C16-BCBE-2FE391B90218}">
      <dgm:prSet/>
      <dgm:spPr/>
      <dgm:t>
        <a:bodyPr/>
        <a:lstStyle/>
        <a:p>
          <a:endParaRPr lang="fr-FR" sz="1000"/>
        </a:p>
      </dgm:t>
    </dgm:pt>
    <dgm:pt modelId="{F9766D68-76EC-471B-87E9-4B6D67B85D4B}" type="sibTrans" cxnId="{39D16D5B-8DD7-4C16-BCBE-2FE391B90218}">
      <dgm:prSet/>
      <dgm:spPr/>
      <dgm:t>
        <a:bodyPr/>
        <a:lstStyle/>
        <a:p>
          <a:endParaRPr lang="fr-FR" sz="1000"/>
        </a:p>
      </dgm:t>
    </dgm:pt>
    <dgm:pt modelId="{18AF77DE-E6F7-455F-8C9F-184CDACDDC5E}">
      <dgm:prSet phldrT="[Texte]" custT="1"/>
      <dgm:spPr/>
      <dgm:t>
        <a:bodyPr/>
        <a:lstStyle/>
        <a:p>
          <a:r>
            <a:rPr lang="fr-FR" sz="1000" dirty="0" smtClean="0"/>
            <a:t>Participations dues au titre de l’effort de construction</a:t>
          </a:r>
          <a:endParaRPr lang="fr-FR" sz="1000" dirty="0"/>
        </a:p>
      </dgm:t>
    </dgm:pt>
    <dgm:pt modelId="{7916BAE1-371E-4FB0-8CBF-B505201DB0A0}" type="parTrans" cxnId="{E51708E4-9BBF-4BDC-8EBC-47A433F17BFD}">
      <dgm:prSet/>
      <dgm:spPr/>
      <dgm:t>
        <a:bodyPr/>
        <a:lstStyle/>
        <a:p>
          <a:endParaRPr lang="fr-FR" sz="1000"/>
        </a:p>
      </dgm:t>
    </dgm:pt>
    <dgm:pt modelId="{5DEFE990-E4A8-4FDC-8194-A4FA7E73C237}" type="sibTrans" cxnId="{E51708E4-9BBF-4BDC-8EBC-47A433F17BFD}">
      <dgm:prSet/>
      <dgm:spPr/>
      <dgm:t>
        <a:bodyPr/>
        <a:lstStyle/>
        <a:p>
          <a:endParaRPr lang="fr-FR" sz="1000"/>
        </a:p>
      </dgm:t>
    </dgm:pt>
    <dgm:pt modelId="{20A063EF-13DA-425E-B263-478B44A374B6}">
      <dgm:prSet phldrT="[Texte]" custT="1"/>
      <dgm:spPr/>
      <dgm:t>
        <a:bodyPr/>
        <a:lstStyle/>
        <a:p>
          <a:r>
            <a:rPr lang="fr-FR" sz="1000" dirty="0" smtClean="0"/>
            <a:t>Indemnités de fin de contrat pour les CDD</a:t>
          </a:r>
          <a:endParaRPr lang="fr-FR" sz="1000" dirty="0"/>
        </a:p>
      </dgm:t>
    </dgm:pt>
    <dgm:pt modelId="{3CC051A2-0FEB-407E-A622-049C13836A85}" type="parTrans" cxnId="{ADB13DFD-FD4E-4ED0-83B4-17218EB85447}">
      <dgm:prSet/>
      <dgm:spPr/>
      <dgm:t>
        <a:bodyPr/>
        <a:lstStyle/>
        <a:p>
          <a:endParaRPr lang="fr-FR" sz="1000"/>
        </a:p>
      </dgm:t>
    </dgm:pt>
    <dgm:pt modelId="{987F9750-5176-4435-B081-1BA5E293B716}" type="sibTrans" cxnId="{ADB13DFD-FD4E-4ED0-83B4-17218EB85447}">
      <dgm:prSet/>
      <dgm:spPr/>
      <dgm:t>
        <a:bodyPr/>
        <a:lstStyle/>
        <a:p>
          <a:endParaRPr lang="fr-FR" sz="1000"/>
        </a:p>
      </dgm:t>
    </dgm:pt>
    <dgm:pt modelId="{B80DB285-881B-43BD-96A8-F229A15FDD9B}" type="pres">
      <dgm:prSet presAssocID="{C3D5D0D8-8993-4226-B292-CBCE0B8C2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A08CB5-3AE4-4803-B785-6277D2C6650F}" type="pres">
      <dgm:prSet presAssocID="{98487DE0-B2EC-4DE8-A10D-EF139F0FD3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D22523-DF6B-4EFF-AEB1-CA95E45ED516}" type="pres">
      <dgm:prSet presAssocID="{53A339E9-0333-42AE-8EDB-136BF66500AE}" presName="sibTrans" presStyleCnt="0"/>
      <dgm:spPr/>
      <dgm:t>
        <a:bodyPr/>
        <a:lstStyle/>
        <a:p>
          <a:endParaRPr lang="fr-FR"/>
        </a:p>
      </dgm:t>
    </dgm:pt>
    <dgm:pt modelId="{4497CCB9-9562-4255-BD9A-0C758A549437}" type="pres">
      <dgm:prSet presAssocID="{845CC5EE-2A5B-41D8-9847-A81E76BAD7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F6D25-85DB-47DE-8466-FECFBE6CB544}" type="pres">
      <dgm:prSet presAssocID="{C98C88F0-FD43-40D7-9884-9DF88C6EE84F}" presName="sibTrans" presStyleCnt="0"/>
      <dgm:spPr/>
      <dgm:t>
        <a:bodyPr/>
        <a:lstStyle/>
        <a:p>
          <a:endParaRPr lang="fr-FR"/>
        </a:p>
      </dgm:t>
    </dgm:pt>
    <dgm:pt modelId="{ABFAEC3D-4CE7-4E99-8411-4CF497EA4516}" type="pres">
      <dgm:prSet presAssocID="{2FEBD6A8-6EB6-4311-BB2C-ABCB02389AD9}" presName="node" presStyleLbl="node1" presStyleIdx="2" presStyleCnt="5" custScaleX="110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BA7B51-EA6F-4D07-830D-28911F2CB832}" type="pres">
      <dgm:prSet presAssocID="{F9766D68-76EC-471B-87E9-4B6D67B85D4B}" presName="sibTrans" presStyleCnt="0"/>
      <dgm:spPr/>
      <dgm:t>
        <a:bodyPr/>
        <a:lstStyle/>
        <a:p>
          <a:endParaRPr lang="fr-FR"/>
        </a:p>
      </dgm:t>
    </dgm:pt>
    <dgm:pt modelId="{863285AE-DA86-43E7-B33C-AEFBA8994071}" type="pres">
      <dgm:prSet presAssocID="{20A063EF-13DA-425E-B263-478B44A374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29D738-0CFF-45C3-8B0A-C0079D54740B}" type="pres">
      <dgm:prSet presAssocID="{987F9750-5176-4435-B081-1BA5E293B716}" presName="sibTrans" presStyleCnt="0"/>
      <dgm:spPr/>
    </dgm:pt>
    <dgm:pt modelId="{4D15DEBC-4785-4AEC-8FCF-BB267F132811}" type="pres">
      <dgm:prSet presAssocID="{18AF77DE-E6F7-455F-8C9F-184CDACDDC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7BA14D-635C-4458-818F-A95472FB911B}" type="presOf" srcId="{845CC5EE-2A5B-41D8-9847-A81E76BAD7D4}" destId="{4497CCB9-9562-4255-BD9A-0C758A549437}" srcOrd="0" destOrd="0" presId="urn:microsoft.com/office/officeart/2005/8/layout/default"/>
    <dgm:cxn modelId="{ADB13DFD-FD4E-4ED0-83B4-17218EB85447}" srcId="{C3D5D0D8-8993-4226-B292-CBCE0B8C2863}" destId="{20A063EF-13DA-425E-B263-478B44A374B6}" srcOrd="3" destOrd="0" parTransId="{3CC051A2-0FEB-407E-A622-049C13836A85}" sibTransId="{987F9750-5176-4435-B081-1BA5E293B716}"/>
    <dgm:cxn modelId="{CF3D4AC9-5CCD-4CBF-AC25-22EA01D7D8FA}" type="presOf" srcId="{C3D5D0D8-8993-4226-B292-CBCE0B8C2863}" destId="{B80DB285-881B-43BD-96A8-F229A15FDD9B}" srcOrd="0" destOrd="0" presId="urn:microsoft.com/office/officeart/2005/8/layout/default"/>
    <dgm:cxn modelId="{E51708E4-9BBF-4BDC-8EBC-47A433F17BFD}" srcId="{C3D5D0D8-8993-4226-B292-CBCE0B8C2863}" destId="{18AF77DE-E6F7-455F-8C9F-184CDACDDC5E}" srcOrd="4" destOrd="0" parTransId="{7916BAE1-371E-4FB0-8CBF-B505201DB0A0}" sibTransId="{5DEFE990-E4A8-4FDC-8194-A4FA7E73C237}"/>
    <dgm:cxn modelId="{9C781AEE-588C-4DD8-AD69-FE72A25703DE}" type="presOf" srcId="{20A063EF-13DA-425E-B263-478B44A374B6}" destId="{863285AE-DA86-43E7-B33C-AEFBA8994071}" srcOrd="0" destOrd="0" presId="urn:microsoft.com/office/officeart/2005/8/layout/default"/>
    <dgm:cxn modelId="{A742B19D-0CEF-4666-B321-8A7352619F35}" srcId="{C3D5D0D8-8993-4226-B292-CBCE0B8C2863}" destId="{845CC5EE-2A5B-41D8-9847-A81E76BAD7D4}" srcOrd="1" destOrd="0" parTransId="{65B75467-C8AB-4984-93E1-C740A92DECB0}" sibTransId="{C98C88F0-FD43-40D7-9884-9DF88C6EE84F}"/>
    <dgm:cxn modelId="{264279B2-BD43-43C3-B2D8-E776CB14F8C5}" type="presOf" srcId="{18AF77DE-E6F7-455F-8C9F-184CDACDDC5E}" destId="{4D15DEBC-4785-4AEC-8FCF-BB267F132811}" srcOrd="0" destOrd="0" presId="urn:microsoft.com/office/officeart/2005/8/layout/default"/>
    <dgm:cxn modelId="{D7C0FDED-E532-4181-A4D8-B918C9B6404D}" srcId="{C3D5D0D8-8993-4226-B292-CBCE0B8C2863}" destId="{98487DE0-B2EC-4DE8-A10D-EF139F0FD361}" srcOrd="0" destOrd="0" parTransId="{DAE72738-D612-4A28-8EE4-F6A0F3689F24}" sibTransId="{53A339E9-0333-42AE-8EDB-136BF66500AE}"/>
    <dgm:cxn modelId="{9143C445-55BB-444E-A9F3-CF5F562DCA0F}" type="presOf" srcId="{98487DE0-B2EC-4DE8-A10D-EF139F0FD361}" destId="{B0A08CB5-3AE4-4803-B785-6277D2C6650F}" srcOrd="0" destOrd="0" presId="urn:microsoft.com/office/officeart/2005/8/layout/default"/>
    <dgm:cxn modelId="{EFFA2C57-C996-4CA2-9B80-FFD8A2FAB8EC}" type="presOf" srcId="{2FEBD6A8-6EB6-4311-BB2C-ABCB02389AD9}" destId="{ABFAEC3D-4CE7-4E99-8411-4CF497EA4516}" srcOrd="0" destOrd="0" presId="urn:microsoft.com/office/officeart/2005/8/layout/default"/>
    <dgm:cxn modelId="{39D16D5B-8DD7-4C16-BCBE-2FE391B90218}" srcId="{C3D5D0D8-8993-4226-B292-CBCE0B8C2863}" destId="{2FEBD6A8-6EB6-4311-BB2C-ABCB02389AD9}" srcOrd="2" destOrd="0" parTransId="{289125E9-FDF8-4BEC-8DEE-4D43B836D6B5}" sibTransId="{F9766D68-76EC-471B-87E9-4B6D67B85D4B}"/>
    <dgm:cxn modelId="{90F68064-6149-44EA-B003-7E6C25742C1A}" type="presParOf" srcId="{B80DB285-881B-43BD-96A8-F229A15FDD9B}" destId="{B0A08CB5-3AE4-4803-B785-6277D2C6650F}" srcOrd="0" destOrd="0" presId="urn:microsoft.com/office/officeart/2005/8/layout/default"/>
    <dgm:cxn modelId="{DCC1999D-EF66-41A1-A538-E577B50CB294}" type="presParOf" srcId="{B80DB285-881B-43BD-96A8-F229A15FDD9B}" destId="{A2D22523-DF6B-4EFF-AEB1-CA95E45ED516}" srcOrd="1" destOrd="0" presId="urn:microsoft.com/office/officeart/2005/8/layout/default"/>
    <dgm:cxn modelId="{394FEA7B-3EF4-41A2-853B-1879D84559BA}" type="presParOf" srcId="{B80DB285-881B-43BD-96A8-F229A15FDD9B}" destId="{4497CCB9-9562-4255-BD9A-0C758A549437}" srcOrd="2" destOrd="0" presId="urn:microsoft.com/office/officeart/2005/8/layout/default"/>
    <dgm:cxn modelId="{D48C9CB8-14AB-4E8A-A08D-2F67BEE20AC1}" type="presParOf" srcId="{B80DB285-881B-43BD-96A8-F229A15FDD9B}" destId="{0C3F6D25-85DB-47DE-8466-FECFBE6CB544}" srcOrd="3" destOrd="0" presId="urn:microsoft.com/office/officeart/2005/8/layout/default"/>
    <dgm:cxn modelId="{95420900-4BC8-4041-997D-1AA8570E985C}" type="presParOf" srcId="{B80DB285-881B-43BD-96A8-F229A15FDD9B}" destId="{ABFAEC3D-4CE7-4E99-8411-4CF497EA4516}" srcOrd="4" destOrd="0" presId="urn:microsoft.com/office/officeart/2005/8/layout/default"/>
    <dgm:cxn modelId="{ED3EA54F-A302-4CAC-82F7-818BE40B34FB}" type="presParOf" srcId="{B80DB285-881B-43BD-96A8-F229A15FDD9B}" destId="{F2BA7B51-EA6F-4D07-830D-28911F2CB832}" srcOrd="5" destOrd="0" presId="urn:microsoft.com/office/officeart/2005/8/layout/default"/>
    <dgm:cxn modelId="{B9062FA1-EE26-4D0E-8AAC-941C0679EABB}" type="presParOf" srcId="{B80DB285-881B-43BD-96A8-F229A15FDD9B}" destId="{863285AE-DA86-43E7-B33C-AEFBA8994071}" srcOrd="6" destOrd="0" presId="urn:microsoft.com/office/officeart/2005/8/layout/default"/>
    <dgm:cxn modelId="{53AD54DD-B9BF-45D2-9B6C-3292C77C0047}" type="presParOf" srcId="{B80DB285-881B-43BD-96A8-F229A15FDD9B}" destId="{6829D738-0CFF-45C3-8B0A-C0079D54740B}" srcOrd="7" destOrd="0" presId="urn:microsoft.com/office/officeart/2005/8/layout/default"/>
    <dgm:cxn modelId="{F3E39F58-5890-47FD-AAE5-C7C3A32CEECD}" type="presParOf" srcId="{B80DB285-881B-43BD-96A8-F229A15FDD9B}" destId="{4D15DEBC-4785-4AEC-8FCF-BB267F1328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8CB5-3AE4-4803-B785-6277D2C6650F}">
      <dsp:nvSpPr>
        <dsp:cNvPr id="0" name=""/>
        <dsp:cNvSpPr/>
      </dsp:nvSpPr>
      <dsp:spPr>
        <a:xfrm>
          <a:off x="2041" y="169039"/>
          <a:ext cx="948269" cy="568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Taxe sur les salaires</a:t>
          </a:r>
          <a:endParaRPr lang="fr-FR" sz="1000" kern="1200" dirty="0"/>
        </a:p>
      </dsp:txBody>
      <dsp:txXfrm>
        <a:off x="2041" y="169039"/>
        <a:ext cx="948269" cy="568961"/>
      </dsp:txXfrm>
    </dsp:sp>
    <dsp:sp modelId="{4497CCB9-9562-4255-BD9A-0C758A549437}">
      <dsp:nvSpPr>
        <dsp:cNvPr id="0" name=""/>
        <dsp:cNvSpPr/>
      </dsp:nvSpPr>
      <dsp:spPr>
        <a:xfrm>
          <a:off x="1045138" y="169039"/>
          <a:ext cx="948269" cy="568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Cotisations patronales**</a:t>
          </a:r>
          <a:endParaRPr lang="fr-FR" sz="1000" kern="1200" dirty="0"/>
        </a:p>
      </dsp:txBody>
      <dsp:txXfrm>
        <a:off x="1045138" y="169039"/>
        <a:ext cx="948269" cy="568961"/>
      </dsp:txXfrm>
    </dsp:sp>
    <dsp:sp modelId="{ABFAEC3D-4CE7-4E99-8411-4CF497EA4516}">
      <dsp:nvSpPr>
        <dsp:cNvPr id="0" name=""/>
        <dsp:cNvSpPr/>
      </dsp:nvSpPr>
      <dsp:spPr>
        <a:xfrm>
          <a:off x="2088234" y="169039"/>
          <a:ext cx="1044111" cy="568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Taxe d’apprentissage</a:t>
          </a:r>
          <a:endParaRPr lang="fr-FR" sz="1000" kern="1200" dirty="0"/>
        </a:p>
      </dsp:txBody>
      <dsp:txXfrm>
        <a:off x="2088234" y="169039"/>
        <a:ext cx="1044111" cy="568961"/>
      </dsp:txXfrm>
    </dsp:sp>
    <dsp:sp modelId="{863285AE-DA86-43E7-B33C-AEFBA8994071}">
      <dsp:nvSpPr>
        <dsp:cNvPr id="0" name=""/>
        <dsp:cNvSpPr/>
      </dsp:nvSpPr>
      <dsp:spPr>
        <a:xfrm>
          <a:off x="3227172" y="169039"/>
          <a:ext cx="948269" cy="568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Indemnités de fin de contrat pour les CDD</a:t>
          </a:r>
          <a:endParaRPr lang="fr-FR" sz="1000" kern="1200" dirty="0"/>
        </a:p>
      </dsp:txBody>
      <dsp:txXfrm>
        <a:off x="3227172" y="169039"/>
        <a:ext cx="948269" cy="568961"/>
      </dsp:txXfrm>
    </dsp:sp>
    <dsp:sp modelId="{4D15DEBC-4785-4AEC-8FCF-BB267F132811}">
      <dsp:nvSpPr>
        <dsp:cNvPr id="0" name=""/>
        <dsp:cNvSpPr/>
      </dsp:nvSpPr>
      <dsp:spPr>
        <a:xfrm>
          <a:off x="4270268" y="169039"/>
          <a:ext cx="948269" cy="568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Participations dues au titre de l’effort de construction</a:t>
          </a:r>
          <a:endParaRPr lang="fr-FR" sz="1000" kern="1200" dirty="0"/>
        </a:p>
      </dsp:txBody>
      <dsp:txXfrm>
        <a:off x="4270268" y="169039"/>
        <a:ext cx="948269" cy="56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aide qui varie selon le profil du bénéficiaire recruté et qui peut aller de</a:t>
            </a:r>
            <a:r>
              <a:rPr lang="fr-FR" baseline="0" dirty="0" smtClean="0"/>
              <a:t> 533 € par mois à 1066 € par mois.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3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2"/>
                </a:solidFill>
              </a:rPr>
              <a:t>Un </a:t>
            </a:r>
            <a:r>
              <a:rPr lang="fr-FR" sz="1200" b="1" dirty="0" smtClean="0">
                <a:solidFill>
                  <a:schemeClr val="tx2"/>
                </a:solidFill>
              </a:rPr>
              <a:t>accompagnement du salarié tout au long de son parcours </a:t>
            </a:r>
            <a:r>
              <a:rPr lang="fr-FR" sz="1200" dirty="0" smtClean="0">
                <a:solidFill>
                  <a:schemeClr val="tx2"/>
                </a:solidFill>
              </a:rPr>
              <a:t>par son conseiller référent SPE et par un tuteur chez</a:t>
            </a:r>
            <a:r>
              <a:rPr lang="fr-FR" sz="1200" baseline="0" dirty="0" smtClean="0">
                <a:solidFill>
                  <a:schemeClr val="tx2"/>
                </a:solidFill>
              </a:rPr>
              <a:t> l’employeur</a:t>
            </a:r>
            <a:endParaRPr lang="fr-FR" sz="120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1 ) prescription du contrat aidé par le SPE</a:t>
            </a:r>
            <a:r>
              <a:rPr lang="fr-FR" baseline="0" dirty="0" smtClean="0"/>
              <a:t> (PE, CAP Emploi, ML) qui </a:t>
            </a:r>
            <a:r>
              <a:rPr lang="fr-FR" sz="1200" dirty="0" smtClean="0">
                <a:latin typeface="Marianne"/>
              </a:rPr>
              <a:t>qui s’appuie sur un diagnostic global de la situation du bénéficiaire et de l ’éligibilité de l’employeur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Marianne"/>
              </a:rPr>
              <a:t>2)</a:t>
            </a:r>
            <a:r>
              <a:rPr lang="fr-FR" sz="1200" baseline="0" dirty="0" smtClean="0">
                <a:latin typeface="Marianne"/>
              </a:rPr>
              <a:t> Signature du contrat et de la demande d’aide lors de l’entretien tripartite d’entrée (possible de le réaliser à distance) permet de formaliser les engagements (formations/accompagnements) et de décliner les compétences à </a:t>
            </a:r>
            <a:r>
              <a:rPr lang="fr-FR" sz="1200" baseline="0" dirty="0" err="1" smtClean="0">
                <a:latin typeface="Marianne"/>
              </a:rPr>
              <a:t>acquerir</a:t>
            </a:r>
            <a:r>
              <a:rPr lang="fr-FR" sz="1200" baseline="0" dirty="0" smtClean="0">
                <a:latin typeface="Marianne"/>
              </a:rPr>
              <a:t> sur le poste</a:t>
            </a:r>
            <a:endParaRPr lang="fr-FR" sz="1200" baseline="0" dirty="0"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>
                <a:latin typeface="Arial" pitchFamily="34" charset="0"/>
              </a:rPr>
              <a:t>3) l’aide est versée ensuite mensuellement par l’ASP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>
                <a:latin typeface="Arial" pitchFamily="34" charset="0"/>
              </a:rPr>
              <a:t>4) l’employeur a juste à télé déclarer ensuite en  ligne les états de présence de ou des salariés en contrat aidé et joindre les fiches de paie.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02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Assouplissement</a:t>
            </a:r>
            <a:r>
              <a:rPr lang="fr-FR" baseline="0" dirty="0" smtClean="0"/>
              <a:t> </a:t>
            </a:r>
            <a:r>
              <a:rPr lang="fr-FR" dirty="0" smtClean="0"/>
              <a:t>2021</a:t>
            </a:r>
            <a:endParaRPr lang="fr-FR" baseline="0" dirty="0" smtClean="0"/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Spéciale crise sanitaire : assouplissement </a:t>
            </a:r>
            <a:r>
              <a:rPr lang="fr-FR" sz="1200" u="sng" dirty="0" smtClean="0"/>
              <a:t>temporaire</a:t>
            </a:r>
            <a:r>
              <a:rPr lang="fr-FR" sz="1200" dirty="0" smtClean="0"/>
              <a:t> de la durée maximale de l’aide de 24 à 36 mois pendant et six mois suivants la fin de l’état d’urgence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9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=""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711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4356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=""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868783" y="195486"/>
            <a:ext cx="5879931" cy="360000"/>
          </a:xfrm>
        </p:spPr>
        <p:txBody>
          <a:bodyPr/>
          <a:lstStyle/>
          <a:p>
            <a:r>
              <a:rPr lang="fr-FR" dirty="0"/>
              <a:t>Direction régionale des entreprises, de la concurrence, de la consommation, du travail et de l’emploi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7278" y="181535"/>
            <a:ext cx="7157285" cy="575634"/>
          </a:xfrm>
          <a:prstGeom prst="rect">
            <a:avLst/>
          </a:prstGeom>
        </p:spPr>
        <p:txBody>
          <a:bodyPr lIns="91361" tIns="45680" rIns="91361" bIns="45680" anchor="ctr"/>
          <a:lstStyle>
            <a:lvl1pPr>
              <a:defRPr lang="fr-FR" sz="2200" b="1" spc="-128" dirty="0">
                <a:solidFill>
                  <a:srgbClr val="00A5E1"/>
                </a:solidFill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97274" y="1150634"/>
            <a:ext cx="8119994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4825" indent="-244161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7664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6730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806799" indent="-244161">
              <a:buClr>
                <a:srgbClr val="0070C0"/>
              </a:buClr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8700077" y="4872394"/>
            <a:ext cx="443963" cy="239786"/>
          </a:xfrm>
          <a:prstGeom prst="rect">
            <a:avLst/>
          </a:prstGeom>
        </p:spPr>
        <p:txBody>
          <a:bodyPr lIns="91361" tIns="45680" rIns="91361" bIns="45680" anchor="ctr" anchorCtr="0"/>
          <a:lstStyle>
            <a:lvl1pPr marL="0" marR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0D934C-17C0-F942-83D7-3A43A08F4E4B}" type="slidenum">
              <a:rPr lang="fr-FR" smtClean="0"/>
              <a:pPr marL="0" marR="0" lvl="0" indent="0" algn="l" defTabSz="78131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4330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7272" y="1150634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4940534" y="1150788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623" y="206310"/>
            <a:ext cx="7157285" cy="856529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>
                <a:latin typeface="Bliss Bold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30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015A-42FF-4D32-80AF-83A8E5367AE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5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7278" y="181535"/>
            <a:ext cx="7157285" cy="575634"/>
          </a:xfrm>
          <a:prstGeom prst="rect">
            <a:avLst/>
          </a:prstGeom>
        </p:spPr>
        <p:txBody>
          <a:bodyPr lIns="91361" tIns="45680" rIns="91361" bIns="45680" anchor="ctr"/>
          <a:lstStyle>
            <a:lvl1pPr>
              <a:defRPr lang="fr-FR" sz="2200" b="1" spc="-128" dirty="0">
                <a:solidFill>
                  <a:srgbClr val="00A5E1"/>
                </a:solidFill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97274" y="1150634"/>
            <a:ext cx="8119994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4825" indent="-244161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7664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6730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806799" indent="-244161">
              <a:buClr>
                <a:srgbClr val="0070C0"/>
              </a:buClr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8700071" y="4872394"/>
            <a:ext cx="443963" cy="239786"/>
          </a:xfrm>
          <a:prstGeom prst="rect">
            <a:avLst/>
          </a:prstGeom>
        </p:spPr>
        <p:txBody>
          <a:bodyPr lIns="91361" tIns="45680" rIns="91361" bIns="45680" anchor="ctr" anchorCtr="0"/>
          <a:lstStyle>
            <a:lvl1pPr marL="0" marR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0D934C-17C0-F942-83D7-3A43A08F4E4B}" type="slidenum">
              <a:rPr lang="fr-FR" smtClean="0"/>
              <a:pPr marL="0" marR="0" lvl="0" indent="0" algn="l" defTabSz="78131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5719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7272" y="1150634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4940534" y="1150788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623" y="206310"/>
            <a:ext cx="7157285" cy="856529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>
                <a:latin typeface="Bliss Bold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015A-42FF-4D32-80AF-83A8E5367AE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2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7278" y="181535"/>
            <a:ext cx="7157285" cy="575634"/>
          </a:xfrm>
          <a:prstGeom prst="rect">
            <a:avLst/>
          </a:prstGeom>
        </p:spPr>
        <p:txBody>
          <a:bodyPr lIns="91361" tIns="45680" rIns="91361" bIns="45680" anchor="ctr"/>
          <a:lstStyle>
            <a:lvl1pPr>
              <a:defRPr lang="fr-FR" sz="2200" b="1" spc="-128" dirty="0">
                <a:solidFill>
                  <a:srgbClr val="00A5E1"/>
                </a:solidFill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97274" y="1150634"/>
            <a:ext cx="8119994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4825" indent="-244161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7664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6730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806799" indent="-244161">
              <a:buClr>
                <a:srgbClr val="0070C0"/>
              </a:buClr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8700063" y="4872394"/>
            <a:ext cx="443963" cy="239786"/>
          </a:xfrm>
          <a:prstGeom prst="rect">
            <a:avLst/>
          </a:prstGeom>
        </p:spPr>
        <p:txBody>
          <a:bodyPr lIns="91361" tIns="45680" rIns="91361" bIns="45680" anchor="ctr" anchorCtr="0"/>
          <a:lstStyle>
            <a:lvl1pPr marL="0" marR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0D934C-17C0-F942-83D7-3A43A08F4E4B}" type="slidenum">
              <a:rPr lang="fr-FR" smtClean="0"/>
              <a:pPr marL="0" marR="0" lvl="0" indent="0" algn="l" defTabSz="78131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083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7272" y="1150634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4940534" y="1150788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623" y="206310"/>
            <a:ext cx="7157285" cy="856529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>
                <a:latin typeface="Bliss Bold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88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7278" y="181535"/>
            <a:ext cx="7157285" cy="575634"/>
          </a:xfrm>
          <a:prstGeom prst="rect">
            <a:avLst/>
          </a:prstGeom>
        </p:spPr>
        <p:txBody>
          <a:bodyPr lIns="91361" tIns="45680" rIns="91361" bIns="45680" anchor="ctr"/>
          <a:lstStyle>
            <a:lvl1pPr>
              <a:defRPr lang="fr-FR" sz="2200" b="1" spc="-128" dirty="0">
                <a:solidFill>
                  <a:srgbClr val="00A5E1"/>
                </a:solidFill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97274" y="1150634"/>
            <a:ext cx="8119994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4825" indent="-244161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7664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6730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806799" indent="-244161">
              <a:buClr>
                <a:srgbClr val="0070C0"/>
              </a:buClr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8700057" y="4872394"/>
            <a:ext cx="443963" cy="239786"/>
          </a:xfrm>
          <a:prstGeom prst="rect">
            <a:avLst/>
          </a:prstGeom>
        </p:spPr>
        <p:txBody>
          <a:bodyPr lIns="91361" tIns="45680" rIns="91361" bIns="45680" anchor="ctr" anchorCtr="0"/>
          <a:lstStyle>
            <a:lvl1pPr marL="0" marR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0D934C-17C0-F942-83D7-3A43A08F4E4B}" type="slidenum">
              <a:rPr lang="fr-FR" smtClean="0"/>
              <a:pPr marL="0" marR="0" lvl="0" indent="0" algn="l" defTabSz="78131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367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7272" y="1150634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4940534" y="1150788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623" y="206310"/>
            <a:ext cx="7157285" cy="856529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>
                <a:latin typeface="Bliss Bold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26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=""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07623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015A-42FF-4D32-80AF-83A8E5367AE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1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7275" y="181535"/>
            <a:ext cx="7157285" cy="575634"/>
          </a:xfrm>
          <a:prstGeom prst="rect">
            <a:avLst/>
          </a:prstGeom>
        </p:spPr>
        <p:txBody>
          <a:bodyPr lIns="91361" tIns="45680" rIns="91361" bIns="45680" anchor="ctr"/>
          <a:lstStyle>
            <a:lvl1pPr>
              <a:defRPr lang="fr-FR" sz="2200" b="1" spc="-128" dirty="0">
                <a:solidFill>
                  <a:srgbClr val="00A5E1"/>
                </a:solidFill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97274" y="1150634"/>
            <a:ext cx="8119994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4825" indent="-244161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7664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67307" indent="-195330"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806799" indent="-244161">
              <a:buClr>
                <a:srgbClr val="0070C0"/>
              </a:buClr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8700045" y="4872394"/>
            <a:ext cx="443963" cy="239786"/>
          </a:xfrm>
          <a:prstGeom prst="rect">
            <a:avLst/>
          </a:prstGeom>
        </p:spPr>
        <p:txBody>
          <a:bodyPr lIns="91361" tIns="45680" rIns="91361" bIns="45680" anchor="ctr" anchorCtr="0"/>
          <a:lstStyle>
            <a:lvl1pPr marL="0" marR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81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0D934C-17C0-F942-83D7-3A43A08F4E4B}" type="slidenum">
              <a:rPr lang="fr-FR" smtClean="0"/>
              <a:pPr marL="0" marR="0" lvl="0" indent="0" algn="l" defTabSz="78131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914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7272" y="1150634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4940534" y="1150788"/>
            <a:ext cx="3694610" cy="3429148"/>
          </a:xfrm>
          <a:prstGeom prst="rect">
            <a:avLst/>
          </a:prstGeom>
        </p:spPr>
        <p:txBody>
          <a:bodyPr lIns="91361" tIns="45680" rIns="91361" bIns="45680"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4825" indent="-244161">
              <a:buClr>
                <a:schemeClr val="tx2"/>
              </a:buClr>
              <a:buFont typeface="Wingdings" panose="05000000000000000000" pitchFamily="2" charset="2"/>
              <a:buChar char="q"/>
              <a:defRPr sz="16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6647" indent="-19533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67307" indent="-19533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621" y="206308"/>
            <a:ext cx="7157285" cy="856529"/>
          </a:xfrm>
          <a:prstGeom prst="rect">
            <a:avLst/>
          </a:prstGeom>
        </p:spPr>
        <p:txBody>
          <a:bodyPr lIns="91361" tIns="45680" rIns="91361" bIns="45680"/>
          <a:lstStyle>
            <a:lvl1pPr>
              <a:defRPr>
                <a:latin typeface="Bliss Bold" panose="00000500000000000000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969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015A-42FF-4D32-80AF-83A8E5367AE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B2B31B3-525E-426A-9161-C750B462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BB47BAD-F893-40A9-BC7A-1D28C034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1E39576-525C-4070-9022-3C0A9242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381B-7895-4836-AE92-6D2AE0E706C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044F937-24E9-40D8-8156-E8EFE56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9D21703-2311-4F42-A141-E68DDC0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7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D665AC-C5A9-41F5-BD23-0D74AD62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1C09C3D-1415-4DA7-AF1E-B4605503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D7BB3E7-5FD1-4812-806E-34C9939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5C3C-3DFB-4DC9-B1AC-AA34C66F66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B646BE9-C5B0-4BE2-913E-34E44E3B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25E2BB-52E3-4EB4-A02B-3BDF9FC8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79D8E6-A10D-4F83-AD87-EEF641D6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D8BCCB1-3903-45A7-B840-E7AF71212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CD50D59-5EFB-480F-B7B4-65147280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A8C-CDD8-4ADF-97DA-6E3060A074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58AF2FA-BF13-4508-987C-089128B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A731561-DBD5-4C10-A5CB-1EF0401B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2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EB847D-8848-4576-A9E5-2FC5304D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226C9F-D0EB-46D9-A449-06C0138AF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16A1A75-B235-44BD-BF14-7EB02C05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59B9796-31E4-4C51-8C62-6F272E58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17C-654D-47B6-BFF0-7F4E7F6319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90C4DEB-0F12-450D-8C1C-D5DED3BC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C8C5B65-A17A-4F5E-B9D7-2373A9AC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37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9E5596-7D89-4744-BEF7-8E2E68BF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E96DC7E-2BAA-4CBC-8FE1-E5A78D7FE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9B59031-01BE-4457-ADD1-A871A9A70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97C81EA-2D1B-4C64-AE1A-5C7DB2FF5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5C58FDD2-A34E-4087-816B-20C335C49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A87B66F7-4528-41B3-B978-1BF54355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7FD7-B9B5-47CA-8F68-1FD0B71A26D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B5ED2BD9-9692-4AF7-A80B-BDC64493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42D461B-F3B4-4514-9FD4-E9EAF32D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1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A19C06-FDA0-4DC5-ABE9-2D7687A7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0BDA2E0-3BC3-4DA3-96F5-7836BDDF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9519-0E52-4A50-B000-8ADA52C7C8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239FCD4-2D23-4A4E-8B7C-253C0119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B73098B-353F-48CC-A19B-D1D5CD10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0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F1A3B1B-D057-415C-B650-AA22845B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834-367A-4295-A364-F1D5893AAC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7F68732-4AAA-460A-8AC1-66146E46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22644DE-F237-4916-BE82-6C90FACB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3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7E20CD5-A0E1-4819-9BB7-6A9C5B57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A5ABF3F-EDEF-403A-AB19-C0DD66B4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DFA46A8-9BB5-4B60-A34C-F88F7A2E7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DC94CDC-2B83-4877-88CC-4A4E6000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71CB-8502-4ACA-9D8F-978E88BFC6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EBD494F-AA43-45EF-906D-BA34B75B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11A6690-E47B-43EC-8FF3-6969331F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0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E2B527-B751-4DBC-B001-91EAA4B2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9DE6B3B-39AB-4EA0-9CF4-4C14107E9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B02A36D-0D19-49F0-A342-F35BA7B51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A43FCB5-36B5-4CF0-AC8B-6BBBF03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E450-3808-4BD6-8860-71677FF8392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8B2A5DA-DEDC-4102-A8E1-DA74C34A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3BD050B-8FCB-46C8-AD68-EE515C58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4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A1409D-17A4-4DEE-BA9A-25192CCF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A535F61-CC73-4B16-AD41-7ED5561B3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ED7E3E9-4034-4524-A84D-6EAA9621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AAB4-32E0-4340-971F-32DF5101738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55CA1B3-0728-42F9-8588-C78F93B4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E4F159D-0520-41DE-853F-4CFAEA5A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6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6454E3EA-33D6-4B38-9464-1B28CCB0A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20F6928-268F-4218-AAEF-7E4A93344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1B636D6-30D5-4275-8EFF-84AFC1C1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5692-4E31-450D-97BF-88C03C45EF2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44EC217-AF8F-4B07-A471-1F93D1B0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9492E9E-43D5-4796-8D58-2164A50F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13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=""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=""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711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4356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=""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868783" y="195486"/>
            <a:ext cx="5879931" cy="360000"/>
          </a:xfr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</a:p>
        </p:txBody>
      </p:sp>
    </p:spTree>
    <p:extLst>
      <p:ext uri="{BB962C8B-B14F-4D97-AF65-F5344CB8AC3E}">
        <p14:creationId xmlns:p14="http://schemas.microsoft.com/office/powerpoint/2010/main" val="16137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=""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07623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59374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19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9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=""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=""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=""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21627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38400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65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de la concurrence, de la consommation,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36334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2F65A3C-CEA5-4A70-88E0-B55C1DE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C8F656D-8E58-4DF0-A7DE-3EEA5559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F4917A4-4963-447E-BD94-2168E86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08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2B31B3-525E-426A-9161-C750B462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B47BAD-F893-40A9-BC7A-1D28C034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E39576-525C-4070-9022-3C0A9242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AAE81B0-C05A-4BC5-9713-BAE4A6F29327}" type="datetime1">
              <a:rPr lang="fr-FR" smtClean="0">
                <a:solidFill>
                  <a:prstClr val="black"/>
                </a:solidFill>
              </a:rPr>
              <a:pPr/>
              <a:t>11/10/2021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44F937-24E9-40D8-8156-E8EFE56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D21703-2311-4F42-A141-E68DDC0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27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xmlns="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711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4356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868783" y="195486"/>
            <a:ext cx="5879931" cy="360000"/>
          </a:xfr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</a:p>
        </p:txBody>
      </p:sp>
    </p:spTree>
    <p:extLst>
      <p:ext uri="{BB962C8B-B14F-4D97-AF65-F5344CB8AC3E}">
        <p14:creationId xmlns:p14="http://schemas.microsoft.com/office/powerpoint/2010/main" val="34498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xmlns="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07623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9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xmlns="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xmlns="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xmlns="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xmlns="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5001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4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xmlns="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9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03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9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21627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8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38400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65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de la concurrence, de la consommation,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36334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2F65A3C-CEA5-4A70-88E0-B55C1DE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9C8F656D-8E58-4DF0-A7DE-3EEA5559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F4917A4-4963-447E-BD94-2168E86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9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2B31B3-525E-426A-9161-C750B462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B47BAD-F893-40A9-BC7A-1D28C034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E39576-525C-4070-9022-3C0A9242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AAE81B0-C05A-4BC5-9713-BAE4A6F29327}" type="datetime1">
              <a:rPr lang="fr-FR" smtClean="0">
                <a:solidFill>
                  <a:prstClr val="black"/>
                </a:solidFill>
              </a:rPr>
              <a:pPr/>
              <a:t>11/10/2021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44F937-24E9-40D8-8156-E8EFE56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prstClr val="black"/>
                </a:solidFill>
              </a:rPr>
              <a:t>SPEr</a:t>
            </a:r>
            <a:r>
              <a:rPr lang="fr-FR" dirty="0">
                <a:solidFill>
                  <a:prstClr val="black"/>
                </a:solidFill>
              </a:rPr>
              <a:t>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D21703-2311-4F42-A141-E68DDC0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xmlns="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92711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4356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868783" y="195486"/>
            <a:ext cx="5879931" cy="360000"/>
          </a:xfr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</a:p>
        </p:txBody>
      </p:sp>
    </p:spTree>
    <p:extLst>
      <p:ext uri="{BB962C8B-B14F-4D97-AF65-F5344CB8AC3E}">
        <p14:creationId xmlns:p14="http://schemas.microsoft.com/office/powerpoint/2010/main" val="1632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40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xmlns="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807623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6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xmlns="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xmlns="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xmlns="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xmlns="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xmlns="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32808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79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xmlns="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703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2" y="75481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xmlns="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9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81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=""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=""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=""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21627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4797647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>
              <a:solidFill>
                <a:prstClr val="black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xmlns="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xmlns="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21627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38400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endParaRPr lang="fr-FR" cap="all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65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de la concurrence, de la consommation,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36334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2F65A3C-CEA5-4A70-88E0-B55C1DE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9C8F656D-8E58-4DF0-A7DE-3EEA5559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F4917A4-4963-447E-BD94-2168E86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5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38400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47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65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 smtClean="0"/>
              <a:t>Direction régionale des entreprises,</a:t>
            </a:r>
            <a:br>
              <a:rPr lang="fr-FR" dirty="0" smtClean="0"/>
            </a:br>
            <a:r>
              <a:rPr lang="fr-FR" dirty="0" smtClean="0"/>
              <a:t>de la concurrence, de la consommation,</a:t>
            </a:r>
            <a:br>
              <a:rPr lang="fr-FR" dirty="0" smtClean="0"/>
            </a:br>
            <a:r>
              <a:rPr lang="fr-FR" dirty="0" smtClean="0"/>
              <a:t>du travail et de l’emploi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36334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2F65A3C-CEA5-4A70-88E0-B55C1DE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C8F656D-8E58-4DF0-A7DE-3EEA5559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des entreprises, de la concurrence, de la consommation, du travail et de l’emploi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F4917A4-4963-447E-BD94-2168E86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95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2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régionale des entreprises, de la concurrence, de la consommation, du travail et de l’emploi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876006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15566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" y="195486"/>
            <a:ext cx="660353" cy="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4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2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876006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15566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" y="195486"/>
            <a:ext cx="660353" cy="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073FDE-5772-EB4F-80F2-D5A87BBB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681558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B0BBAE-5629-B549-9582-32FB66374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725" t="88144"/>
          <a:stretch/>
        </p:blipFill>
        <p:spPr>
          <a:xfrm>
            <a:off x="7844326" y="4618979"/>
            <a:ext cx="1192334" cy="51998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474" y="4837960"/>
            <a:ext cx="437545" cy="273842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90658"/>
            <a:fld id="{390D934C-17C0-F942-83D7-3A43A08F4E4B}" type="slidenum">
              <a:rPr lang="fr-FR" smtClean="0">
                <a:solidFill>
                  <a:prstClr val="black"/>
                </a:solidFill>
              </a:rPr>
              <a:pPr defTabSz="39065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1" y="111419"/>
            <a:ext cx="999934" cy="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8131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95" indent="-292995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825" indent="-244161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6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26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284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4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0602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0658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1319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7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63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9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95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614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5272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073FDE-5772-EB4F-80F2-D5A87BBB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681558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B0BBAE-5629-B549-9582-32FB66374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725" t="88144"/>
          <a:stretch/>
        </p:blipFill>
        <p:spPr>
          <a:xfrm>
            <a:off x="7844326" y="4618976"/>
            <a:ext cx="1192334" cy="51998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468" y="4837960"/>
            <a:ext cx="437545" cy="273842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90658"/>
            <a:fld id="{390D934C-17C0-F942-83D7-3A43A08F4E4B}" type="slidenum">
              <a:rPr lang="fr-FR" smtClean="0">
                <a:solidFill>
                  <a:prstClr val="black"/>
                </a:solidFill>
              </a:rPr>
              <a:pPr defTabSz="39065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1" y="111419"/>
            <a:ext cx="999934" cy="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hf hdr="0" ftr="0" dt="0"/>
  <p:txStyles>
    <p:titleStyle>
      <a:lvl1pPr algn="ctr" defTabSz="78131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95" indent="-292995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825" indent="-244161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6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26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284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4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0602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0658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1319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7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63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9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95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614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5272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073FDE-5772-EB4F-80F2-D5A87BBB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681558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B0BBAE-5629-B549-9582-32FB66374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87725" t="88144"/>
          <a:stretch/>
        </p:blipFill>
        <p:spPr>
          <a:xfrm>
            <a:off x="7844326" y="4618972"/>
            <a:ext cx="1192334" cy="51998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460" y="4837960"/>
            <a:ext cx="437545" cy="273842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90658"/>
            <a:fld id="{390D934C-17C0-F942-83D7-3A43A08F4E4B}" type="slidenum">
              <a:rPr lang="fr-FR" smtClean="0">
                <a:solidFill>
                  <a:prstClr val="black"/>
                </a:solidFill>
              </a:rPr>
              <a:pPr defTabSz="39065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1" y="111419"/>
            <a:ext cx="999934" cy="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hf hdr="0" ftr="0" dt="0"/>
  <p:txStyles>
    <p:titleStyle>
      <a:lvl1pPr algn="ctr" defTabSz="78131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95" indent="-292995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825" indent="-244161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6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26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284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4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0602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0658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1319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7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63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9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95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614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5272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073FDE-5772-EB4F-80F2-D5A87BBB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681558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B0BBAE-5629-B549-9582-32FB66374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725" t="88144"/>
          <a:stretch/>
        </p:blipFill>
        <p:spPr>
          <a:xfrm>
            <a:off x="7844326" y="4618969"/>
            <a:ext cx="1192334" cy="51998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454" y="4837960"/>
            <a:ext cx="437545" cy="273842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90658"/>
            <a:fld id="{390D934C-17C0-F942-83D7-3A43A08F4E4B}" type="slidenum">
              <a:rPr lang="fr-FR" smtClean="0">
                <a:solidFill>
                  <a:prstClr val="black"/>
                </a:solidFill>
              </a:rPr>
              <a:pPr defTabSz="39065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1" y="111419"/>
            <a:ext cx="999934" cy="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 ftr="0" dt="0"/>
  <p:txStyles>
    <p:titleStyle>
      <a:lvl1pPr algn="ctr" defTabSz="78131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95" indent="-292995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825" indent="-244161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6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26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284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4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0602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0658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1319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7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63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9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95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614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5272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1073FDE-5772-EB4F-80F2-D5A87BBBF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681558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B0BBAE-5629-B549-9582-32FB66374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725" t="88144"/>
          <a:stretch/>
        </p:blipFill>
        <p:spPr>
          <a:xfrm>
            <a:off x="7844326" y="4618963"/>
            <a:ext cx="1192334" cy="51998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442" y="4837960"/>
            <a:ext cx="437545" cy="273842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90658"/>
            <a:fld id="{390D934C-17C0-F942-83D7-3A43A08F4E4B}" type="slidenum">
              <a:rPr lang="fr-FR" smtClean="0">
                <a:solidFill>
                  <a:prstClr val="black"/>
                </a:solidFill>
              </a:rPr>
              <a:pPr defTabSz="39065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71" y="111419"/>
            <a:ext cx="999934" cy="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ctr" defTabSz="78131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95" indent="-292995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825" indent="-244161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07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6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626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39284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45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20602" indent="-195330" algn="l" defTabSz="781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0658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1319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7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637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29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955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614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5272" algn="l" defTabSz="781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C9735E9-4996-478D-ACB3-DD041182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B81D28-AC35-40D0-98EA-F8B38F35A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E5F1665-9C98-4883-8641-2C20E9607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4DA210-201C-48B7-BEDA-10EFFE19B9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11/10/2021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A2AAA6C-05DD-4A0D-9170-1AA8E7512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fr-FR">
                <a:solidFill>
                  <a:prstClr val="black">
                    <a:tint val="75000"/>
                  </a:prstClr>
                </a:solidFill>
              </a:rPr>
              <a:t>SPEr - contrats aidés – séminaire EMPLOYEURS – 16.06.2021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C947AE-FC0A-4356-AF9B-A77C338CA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506A29E-9339-4DB4-B089-425BE98885F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2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876006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15566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" y="195486"/>
            <a:ext cx="660353" cy="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2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Direction régionale des entreprises, de la concurrence, de la consommation, du travail et de l’emploi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876006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15566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" y="195486"/>
            <a:ext cx="660353" cy="5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9.wdp"/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microsoft.com/office/2007/relationships/hdphoto" Target="../media/hdphoto8.wdp"/><Relationship Id="rId5" Type="http://schemas.openxmlformats.org/officeDocument/2006/relationships/image" Target="../media/image18.png"/><Relationship Id="rId15" Type="http://schemas.microsoft.com/office/2007/relationships/hdphoto" Target="../media/hdphoto10.wdp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6.jpe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1.wdp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ravail-emploi.gouv.fr/demarches-ressources-documentaires/annuaire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hyperlink" Target="mailto:cecile.leveque@pole-emploi.fr" TargetMode="External"/><Relationship Id="rId5" Type="http://schemas.openxmlformats.org/officeDocument/2006/relationships/hyperlink" Target="mailto:c.collinet@pole-emploi.fr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pole-emploi-idf.fr/publications/contact-entreprise-carto-IDF_web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annuaire.arml-idf.org/" TargetMode="External"/><Relationship Id="rId5" Type="http://schemas.microsoft.com/office/2007/relationships/hdphoto" Target="../media/hdphoto14.wdp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capemploi91.com" TargetMode="External"/><Relationship Id="rId13" Type="http://schemas.openxmlformats.org/officeDocument/2006/relationships/hyperlink" Target="https://www.capemploi93.org/" TargetMode="External"/><Relationship Id="rId18" Type="http://schemas.openxmlformats.org/officeDocument/2006/relationships/image" Target="../media/image62.png"/><Relationship Id="rId3" Type="http://schemas.openxmlformats.org/officeDocument/2006/relationships/hyperlink" Target="http://capemploi75.org/" TargetMode="External"/><Relationship Id="rId7" Type="http://schemas.openxmlformats.org/officeDocument/2006/relationships/hyperlink" Target="https://www.capemploi-78.com/" TargetMode="External"/><Relationship Id="rId12" Type="http://schemas.openxmlformats.org/officeDocument/2006/relationships/hyperlink" Target="mailto:contact@capemploi93.org" TargetMode="External"/><Relationship Id="rId17" Type="http://schemas.openxmlformats.org/officeDocument/2006/relationships/image" Target="../media/image61.png"/><Relationship Id="rId2" Type="http://schemas.openxmlformats.org/officeDocument/2006/relationships/hyperlink" Target="mailto:contact@capemploi75.org" TargetMode="External"/><Relationship Id="rId16" Type="http://schemas.openxmlformats.org/officeDocument/2006/relationships/hyperlink" Target="mailto:accueil@capemploi95.org" TargetMode="External"/><Relationship Id="rId20" Type="http://schemas.openxmlformats.org/officeDocument/2006/relationships/hyperlink" Target="https://www.cheops-iledefrance.com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contact@capemploi78.fr" TargetMode="External"/><Relationship Id="rId11" Type="http://schemas.openxmlformats.org/officeDocument/2006/relationships/hyperlink" Target="https://www.capemploi92.fr/" TargetMode="External"/><Relationship Id="rId5" Type="http://schemas.openxmlformats.org/officeDocument/2006/relationships/hyperlink" Target="https://www.capemploi77.fr/" TargetMode="External"/><Relationship Id="rId15" Type="http://schemas.openxmlformats.org/officeDocument/2006/relationships/hyperlink" Target="https://www.capemploi-94.com/" TargetMode="External"/><Relationship Id="rId10" Type="http://schemas.openxmlformats.org/officeDocument/2006/relationships/hyperlink" Target="mailto:contact@capemploi92.org" TargetMode="External"/><Relationship Id="rId19" Type="http://schemas.openxmlformats.org/officeDocument/2006/relationships/image" Target="../media/image63.png"/><Relationship Id="rId4" Type="http://schemas.openxmlformats.org/officeDocument/2006/relationships/hyperlink" Target="mailto:info@capemploi77.fr" TargetMode="External"/><Relationship Id="rId9" Type="http://schemas.openxmlformats.org/officeDocument/2006/relationships/hyperlink" Target="https://www.capemploi-95.com/" TargetMode="External"/><Relationship Id="rId14" Type="http://schemas.openxmlformats.org/officeDocument/2006/relationships/hyperlink" Target="mailto:secretariat.creteil@capemploi94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65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diagramDrawing" Target="../diagrams/drawing1.xml"/><Relationship Id="rId5" Type="http://schemas.openxmlformats.org/officeDocument/2006/relationships/image" Target="../media/image21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188187"/>
            <a:ext cx="688949" cy="36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1738" y="1635646"/>
            <a:ext cx="828031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E</a:t>
            </a:r>
            <a:r>
              <a:rPr lang="fr-FR" sz="3600" b="1" dirty="0" smtClean="0"/>
              <a:t>mplois aidés</a:t>
            </a:r>
          </a:p>
          <a:p>
            <a:pPr algn="ctr"/>
            <a:endParaRPr lang="fr-FR" sz="3600" b="1" dirty="0" smtClean="0"/>
          </a:p>
          <a:p>
            <a:pPr lvl="0" algn="ctr"/>
            <a:r>
              <a:rPr lang="fr-FR" sz="3600" b="1" dirty="0">
                <a:solidFill>
                  <a:prstClr val="black"/>
                </a:solidFill>
              </a:rPr>
              <a:t>Séminaire avec les acteurs de </a:t>
            </a:r>
            <a:r>
              <a:rPr lang="fr-FR" sz="3600" b="1" dirty="0" smtClean="0">
                <a:solidFill>
                  <a:prstClr val="black"/>
                </a:solidFill>
              </a:rPr>
              <a:t>la politique de la ville</a:t>
            </a:r>
            <a:endParaRPr lang="fr-FR" sz="1000" b="1" dirty="0">
              <a:solidFill>
                <a:prstClr val="black"/>
              </a:solidFill>
            </a:endParaRPr>
          </a:p>
          <a:p>
            <a:pPr marL="92075" lvl="0" algn="ctr">
              <a:lnSpc>
                <a:spcPct val="90000"/>
              </a:lnSpc>
            </a:pPr>
            <a:r>
              <a:rPr lang="fr-FR" sz="2400" cap="all" dirty="0" smtClean="0">
                <a:solidFill>
                  <a:srgbClr val="000000"/>
                </a:solidFill>
              </a:rPr>
              <a:t>Mardi 12 </a:t>
            </a:r>
            <a:r>
              <a:rPr lang="fr-FR" sz="2400" cap="all" dirty="0">
                <a:solidFill>
                  <a:srgbClr val="000000"/>
                </a:solidFill>
              </a:rPr>
              <a:t>octobre 2021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5950"/>
            <a:ext cx="1150951" cy="979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1703"/>
            <a:ext cx="936104" cy="7378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529012"/>
            <a:ext cx="1236527" cy="7832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5" y="485795"/>
            <a:ext cx="2536765" cy="9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7785" y="1598790"/>
            <a:ext cx="5920756" cy="1236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>
              <a:spcBef>
                <a:spcPts val="450"/>
              </a:spcBef>
              <a:spcAft>
                <a:spcPts val="120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Elle </a:t>
            </a:r>
            <a:r>
              <a:rPr lang="fr-FR" sz="1400" dirty="0">
                <a:solidFill>
                  <a:srgbClr val="002060"/>
                </a:solidFill>
              </a:rPr>
              <a:t>couvre de </a:t>
            </a:r>
            <a:r>
              <a:rPr lang="fr-FR" sz="1400" b="1" dirty="0">
                <a:solidFill>
                  <a:srgbClr val="002060"/>
                </a:solidFill>
              </a:rPr>
              <a:t>60 à 80 % du smic brut selon le profil du bénéficiaire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r-FR" sz="1200" dirty="0" smtClean="0">
                <a:solidFill>
                  <a:srgbClr val="002060"/>
                </a:solidFill>
                <a:sym typeface="Wingdings 3"/>
              </a:rPr>
              <a:t></a:t>
            </a:r>
            <a:r>
              <a:rPr lang="fr-FR" sz="1200" b="1" dirty="0" smtClean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</a:rPr>
              <a:t>plafonnée à </a:t>
            </a:r>
            <a:r>
              <a:rPr lang="fr-FR" sz="1200" b="1" dirty="0">
                <a:solidFill>
                  <a:srgbClr val="002060"/>
                </a:solidFill>
              </a:rPr>
              <a:t>30h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</a:rPr>
              <a:t>hebdomadaires*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="" xmlns:a16="http://schemas.microsoft.com/office/drawing/2014/main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9670" y="972470"/>
            <a:ext cx="8543925" cy="30777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r-FR" sz="1400" dirty="0" smtClean="0"/>
              <a:t>L’aide à l’insertion professionnelle versée par l’Etat : 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AFF71B3-5676-47D1-A04B-53B68483D17C}"/>
              </a:ext>
            </a:extLst>
          </p:cNvPr>
          <p:cNvSpPr txBox="1"/>
          <p:nvPr/>
        </p:nvSpPr>
        <p:spPr>
          <a:xfrm>
            <a:off x="1547666" y="0"/>
            <a:ext cx="7000875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 </a:t>
            </a:r>
            <a:r>
              <a:rPr lang="fr-FR" sz="2100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          UNE </a:t>
            </a: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PRISE EN CHARGE REVALORIS</a:t>
            </a:r>
            <a:r>
              <a:rPr lang="fr-FR" sz="2100" cap="all" dirty="0">
                <a:solidFill>
                  <a:srgbClr val="263375"/>
                </a:solidFill>
                <a:latin typeface="Arial"/>
                <a:ea typeface="Times New Roman" panose="02020603050405020304" pitchFamily="18" charset="0"/>
                <a:cs typeface="Arial"/>
              </a:rPr>
              <a:t>É</a:t>
            </a: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E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9108"/>
            <a:ext cx="1207281" cy="12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9" y="3559783"/>
            <a:ext cx="1184381" cy="6694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7184" y="1593398"/>
            <a:ext cx="2532020" cy="21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6041" y="3677842"/>
            <a:ext cx="854392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91829" lvl="2">
              <a:spcBef>
                <a:spcPts val="450"/>
              </a:spcBef>
              <a:spcAft>
                <a:spcPts val="450"/>
              </a:spcAft>
              <a:tabLst>
                <a:tab pos="671513" algn="l"/>
              </a:tabLst>
            </a:pPr>
            <a:r>
              <a:rPr lang="fr-FR" sz="1400" dirty="0" smtClean="0"/>
              <a:t>Une </a:t>
            </a:r>
            <a:r>
              <a:rPr lang="fr-FR" sz="1400" b="1" dirty="0" smtClean="0"/>
              <a:t>aide revalorisée pour l’embauche d’un jeune et/ou d’un résident en QPV/ZRR, </a:t>
            </a:r>
            <a:r>
              <a:rPr lang="fr-FR" sz="1400" dirty="0" smtClean="0"/>
              <a:t>réduisant le reste à charge pour l’employeur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80066" y="1363922"/>
            <a:ext cx="3512060" cy="21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Secteur non marchand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75138" y="2967954"/>
            <a:ext cx="554806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000" b="1" i="1" dirty="0">
                <a:latin typeface="Marianne"/>
              </a:rPr>
              <a:t>* Le contrat de travail peut prévoir une durée hebdomadaire de travail </a:t>
            </a:r>
            <a:r>
              <a:rPr lang="fr-FR" sz="1000" b="1" i="1" dirty="0" smtClean="0">
                <a:latin typeface="Marianne"/>
              </a:rPr>
              <a:t>supérieure</a:t>
            </a:r>
            <a:endParaRPr lang="fr-FR" sz="1000" b="1" i="1" dirty="0">
              <a:latin typeface="Marianne"/>
            </a:endParaRPr>
          </a:p>
        </p:txBody>
      </p:sp>
      <p:pic>
        <p:nvPicPr>
          <p:cNvPr id="23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xmlns="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69" y="561108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80" tIns="34290" rIns="68580" bIns="3429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AFF71B3-5676-47D1-A04B-53B68483D17C}"/>
              </a:ext>
            </a:extLst>
          </p:cNvPr>
          <p:cNvSpPr txBox="1"/>
          <p:nvPr/>
        </p:nvSpPr>
        <p:spPr>
          <a:xfrm>
            <a:off x="1205234" y="-8489"/>
            <a:ext cx="7448433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LES </a:t>
            </a: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9764" y="977627"/>
            <a:ext cx="7910792" cy="28084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sz="1400" dirty="0" smtClean="0">
                <a:latin typeface="Marianne"/>
              </a:rPr>
              <a:t>Une </a:t>
            </a:r>
            <a:r>
              <a:rPr lang="fr-FR" sz="1400" dirty="0">
                <a:latin typeface="Marianne"/>
              </a:rPr>
              <a:t>attention </a:t>
            </a:r>
            <a:r>
              <a:rPr lang="fr-FR" sz="1400" dirty="0" smtClean="0">
                <a:latin typeface="Marianne"/>
              </a:rPr>
              <a:t>particulière est portée sur certains </a:t>
            </a:r>
            <a:r>
              <a:rPr lang="fr-FR" sz="1400" dirty="0">
                <a:latin typeface="Marianne"/>
              </a:rPr>
              <a:t>publics </a:t>
            </a:r>
            <a:r>
              <a:rPr lang="fr-FR" sz="1400" dirty="0" smtClean="0">
                <a:latin typeface="Marianne"/>
              </a:rPr>
              <a:t>qui bénéficient à l’embauche d’une prise en charge de l’Etat plus importante :</a:t>
            </a:r>
          </a:p>
          <a:p>
            <a:pPr>
              <a:spcAft>
                <a:spcPts val="600"/>
              </a:spcAft>
            </a:pPr>
            <a:endParaRPr lang="fr-FR" sz="1400" dirty="0">
              <a:latin typeface="Marianne"/>
            </a:endParaRPr>
          </a:p>
          <a:p>
            <a:pPr marL="1270000" lvl="2" indent="-35560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fr-FR" sz="1400" b="1" dirty="0">
                <a:latin typeface="Marianne"/>
              </a:rPr>
              <a:t>les jeunes </a:t>
            </a:r>
            <a:r>
              <a:rPr lang="fr-FR" sz="1400" dirty="0">
                <a:latin typeface="Marianne"/>
              </a:rPr>
              <a:t>de </a:t>
            </a:r>
            <a:r>
              <a:rPr lang="fr-FR" sz="1400" dirty="0" smtClean="0">
                <a:latin typeface="Marianne"/>
              </a:rPr>
              <a:t>-26 </a:t>
            </a:r>
            <a:r>
              <a:rPr lang="fr-FR" sz="1400" dirty="0">
                <a:latin typeface="Marianne"/>
              </a:rPr>
              <a:t>ans </a:t>
            </a:r>
            <a:r>
              <a:rPr lang="fr-FR" sz="1200" dirty="0" smtClean="0">
                <a:latin typeface="Marianne"/>
              </a:rPr>
              <a:t>(-31 </a:t>
            </a:r>
            <a:r>
              <a:rPr lang="fr-FR" sz="1200" dirty="0">
                <a:latin typeface="Marianne"/>
              </a:rPr>
              <a:t>ans </a:t>
            </a:r>
            <a:r>
              <a:rPr lang="fr-FR" sz="1200" dirty="0" smtClean="0">
                <a:latin typeface="Marianne"/>
              </a:rPr>
              <a:t>pour </a:t>
            </a:r>
            <a:r>
              <a:rPr lang="fr-FR" sz="1200" dirty="0">
                <a:latin typeface="Marianne"/>
              </a:rPr>
              <a:t>les travailleurs handicapés)</a:t>
            </a:r>
          </a:p>
          <a:p>
            <a:pPr marL="1270000" lvl="2" indent="-35560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fr-FR" sz="1400" b="1" dirty="0">
                <a:latin typeface="Marianne"/>
              </a:rPr>
              <a:t>les personnes </a:t>
            </a:r>
            <a:r>
              <a:rPr lang="fr-FR" sz="1400" b="1" dirty="0" smtClean="0">
                <a:latin typeface="Marianne"/>
              </a:rPr>
              <a:t>résidant </a:t>
            </a:r>
            <a:r>
              <a:rPr lang="fr-FR" sz="1400" b="1" dirty="0">
                <a:latin typeface="Marianne"/>
              </a:rPr>
              <a:t>en quartier prioritaire de la politique de la ville (QPV) 	</a:t>
            </a:r>
            <a:r>
              <a:rPr lang="fr-FR" sz="1400" b="1" dirty="0" smtClean="0">
                <a:latin typeface="Marianne"/>
              </a:rPr>
              <a:t>		ou </a:t>
            </a:r>
            <a:r>
              <a:rPr lang="fr-FR" sz="1400" b="1" dirty="0">
                <a:latin typeface="Marianne"/>
              </a:rPr>
              <a:t>en zone de revitalisation rurale (ZRR) </a:t>
            </a:r>
            <a:endParaRPr lang="fr-FR" sz="1400" b="1" dirty="0" smtClean="0">
              <a:latin typeface="Marianne"/>
            </a:endParaRPr>
          </a:p>
          <a:p>
            <a:pPr marL="1270000" lvl="2" indent="-35560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fr-FR" sz="1400" b="1" dirty="0" smtClean="0">
                <a:latin typeface="Marianne"/>
              </a:rPr>
              <a:t>les</a:t>
            </a:r>
            <a:r>
              <a:rPr lang="fr-FR" sz="1400" dirty="0" smtClean="0">
                <a:latin typeface="Marianne"/>
              </a:rPr>
              <a:t> </a:t>
            </a:r>
            <a:r>
              <a:rPr lang="fr-FR" sz="1400" b="1" dirty="0">
                <a:latin typeface="Marianne"/>
              </a:rPr>
              <a:t>travailleurs </a:t>
            </a:r>
            <a:r>
              <a:rPr lang="fr-FR" sz="1400" b="1" dirty="0" smtClean="0">
                <a:latin typeface="Marianne"/>
              </a:rPr>
              <a:t>handicapés de tout âge</a:t>
            </a:r>
          </a:p>
        </p:txBody>
      </p:sp>
      <p:pic>
        <p:nvPicPr>
          <p:cNvPr id="13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9" y="3436777"/>
            <a:ext cx="378062" cy="3780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27440" r="42036" b="26731"/>
          <a:stretch/>
        </p:blipFill>
        <p:spPr>
          <a:xfrm>
            <a:off x="941268" y="2571750"/>
            <a:ext cx="527930" cy="4032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324155">
            <a:off x="6582779" y="1650900"/>
            <a:ext cx="1569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50"/>
                </a:solidFill>
              </a:rPr>
              <a:t>#1jeune,1solution</a:t>
            </a:r>
            <a:endParaRPr lang="fr-FR" sz="1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1" y="1789399"/>
            <a:ext cx="868485" cy="4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0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022744" y="1690326"/>
            <a:ext cx="1941744" cy="336199"/>
          </a:xfrm>
          <a:prstGeom prst="rect">
            <a:avLst/>
          </a:prstGeom>
          <a:solidFill>
            <a:schemeClr val="bg1"/>
          </a:solidFill>
          <a:ln>
            <a:solidFill>
              <a:srgbClr val="C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80213" y="1691606"/>
            <a:ext cx="2125416" cy="336199"/>
          </a:xfrm>
          <a:prstGeom prst="rect">
            <a:avLst/>
          </a:prstGeom>
          <a:solidFill>
            <a:schemeClr val="bg1"/>
          </a:solidFill>
          <a:ln>
            <a:solidFill>
              <a:srgbClr val="C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1227" y="1709255"/>
            <a:ext cx="2101586" cy="336199"/>
          </a:xfrm>
          <a:prstGeom prst="rect">
            <a:avLst/>
          </a:prstGeom>
          <a:solidFill>
            <a:schemeClr val="bg1"/>
          </a:solidFill>
          <a:ln>
            <a:solidFill>
              <a:srgbClr val="C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97" y="1710898"/>
            <a:ext cx="2199573" cy="336199"/>
          </a:xfrm>
          <a:prstGeom prst="rect">
            <a:avLst/>
          </a:prstGeom>
          <a:solidFill>
            <a:schemeClr val="bg1"/>
          </a:solidFill>
          <a:ln>
            <a:solidFill>
              <a:srgbClr val="C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="" xmlns:a16="http://schemas.microsoft.com/office/drawing/2014/main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772258" y="2267524"/>
            <a:ext cx="2160240" cy="2016224"/>
          </a:xfrm>
          <a:prstGeom prst="roundRect">
            <a:avLst/>
          </a:prstGeom>
          <a:solidFill>
            <a:srgbClr val="3A7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fr-FR" sz="1600" dirty="0" smtClean="0">
                <a:solidFill>
                  <a:prstClr val="white"/>
                </a:solidFill>
              </a:rPr>
              <a:t>Jusqu’à</a:t>
            </a:r>
            <a:endParaRPr lang="fr-FR" sz="600" dirty="0" smtClean="0">
              <a:solidFill>
                <a:prstClr val="white"/>
              </a:solidFill>
            </a:endParaRPr>
          </a:p>
          <a:p>
            <a:pPr algn="ctr"/>
            <a:r>
              <a:rPr lang="fr-F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866 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fr-FR" sz="12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fr-FR" sz="1200" dirty="0" smtClean="0">
                <a:solidFill>
                  <a:prstClr val="white"/>
                </a:solidFill>
              </a:rPr>
              <a:t>soit </a:t>
            </a:r>
            <a:r>
              <a:rPr lang="fr-FR" sz="1200" b="1" dirty="0">
                <a:solidFill>
                  <a:prstClr val="white"/>
                </a:solidFill>
              </a:rPr>
              <a:t>10 394 € par </a:t>
            </a:r>
            <a:r>
              <a:rPr lang="fr-FR" sz="1200" b="1" dirty="0" smtClean="0">
                <a:solidFill>
                  <a:prstClr val="white"/>
                </a:solidFill>
              </a:rPr>
              <a:t>an</a:t>
            </a:r>
          </a:p>
          <a:p>
            <a:pPr algn="ctr"/>
            <a:endParaRPr lang="fr-FR" sz="1400" dirty="0" smtClean="0">
              <a:solidFill>
                <a:prstClr val="white"/>
              </a:solidFill>
            </a:endParaRPr>
          </a:p>
          <a:p>
            <a:pPr algn="ctr"/>
            <a:r>
              <a:rPr lang="fr-FR" sz="1100" dirty="0">
                <a:solidFill>
                  <a:prstClr val="white"/>
                </a:solidFill>
              </a:rPr>
              <a:t>Taux pris en charge :</a:t>
            </a:r>
            <a:r>
              <a:rPr lang="fr-FR" sz="1400" dirty="0" smtClean="0">
                <a:solidFill>
                  <a:prstClr val="white"/>
                </a:solidFill>
              </a:rPr>
              <a:t> </a:t>
            </a:r>
            <a:r>
              <a:rPr lang="fr-F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65 %</a:t>
            </a:r>
            <a:r>
              <a:rPr lang="fr-FR" sz="1200" b="1" dirty="0">
                <a:solidFill>
                  <a:prstClr val="white"/>
                </a:solidFill>
              </a:rPr>
              <a:t> </a:t>
            </a:r>
            <a:r>
              <a:rPr lang="fr-FR" sz="1200" dirty="0" smtClean="0">
                <a:solidFill>
                  <a:prstClr val="white"/>
                </a:solidFill>
              </a:rPr>
              <a:t>plafonné à 30 h. hebdo</a:t>
            </a:r>
          </a:p>
          <a:p>
            <a:pPr algn="ctr"/>
            <a:endParaRPr lang="fr-FR" sz="1400" dirty="0">
              <a:solidFill>
                <a:prstClr val="white"/>
              </a:solidFill>
            </a:endParaRPr>
          </a:p>
          <a:p>
            <a:pPr algn="ctr"/>
            <a:r>
              <a:rPr lang="fr-FR" sz="1100" i="1" dirty="0">
                <a:solidFill>
                  <a:schemeClr val="bg1">
                    <a:lumMod val="75000"/>
                  </a:schemeClr>
                </a:solidFill>
              </a:rPr>
              <a:t>Avant : de 6 929 € à 9 007 €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20397" y="2287335"/>
            <a:ext cx="2185296" cy="2016208"/>
          </a:xfrm>
          <a:prstGeom prst="roundRect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Jusqu’à</a:t>
            </a:r>
            <a:endParaRPr lang="fr-FR" sz="1600" dirty="0">
              <a:solidFill>
                <a:prstClr val="white"/>
              </a:solidFill>
            </a:endParaRPr>
          </a:p>
          <a:p>
            <a:pPr lvl="0" algn="ctr"/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1 066 €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fr-FR" sz="1200" dirty="0" smtClean="0">
                <a:solidFill>
                  <a:prstClr val="white"/>
                </a:solidFill>
              </a:rPr>
              <a:t> </a:t>
            </a:r>
            <a:endParaRPr lang="fr-FR" sz="1200" dirty="0">
              <a:solidFill>
                <a:prstClr val="white"/>
              </a:solidFill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</a:rPr>
              <a:t>soit </a:t>
            </a:r>
            <a:r>
              <a:rPr lang="fr-FR" sz="1200" b="1" dirty="0">
                <a:solidFill>
                  <a:prstClr val="white"/>
                </a:solidFill>
              </a:rPr>
              <a:t>12 792 € par </a:t>
            </a:r>
            <a:r>
              <a:rPr lang="fr-FR" sz="1200" b="1" dirty="0" smtClean="0">
                <a:solidFill>
                  <a:prstClr val="white"/>
                </a:solidFill>
              </a:rPr>
              <a:t>an</a:t>
            </a:r>
          </a:p>
          <a:p>
            <a:pPr lvl="0" algn="ctr"/>
            <a:endParaRPr lang="fr-FR" sz="1200" b="1" dirty="0">
              <a:solidFill>
                <a:prstClr val="white"/>
              </a:solidFill>
            </a:endParaRPr>
          </a:p>
          <a:p>
            <a:pPr algn="ctr"/>
            <a:endParaRPr lang="fr-FR" sz="700" dirty="0">
              <a:solidFill>
                <a:prstClr val="white"/>
              </a:solidFill>
            </a:endParaRPr>
          </a:p>
          <a:p>
            <a:pPr lvl="0" algn="ctr"/>
            <a:r>
              <a:rPr lang="fr-FR" sz="1100" dirty="0">
                <a:solidFill>
                  <a:prstClr val="white"/>
                </a:solidFill>
              </a:rPr>
              <a:t>Taux pris en charge : </a:t>
            </a:r>
            <a:r>
              <a:rPr lang="fr-F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80 %</a:t>
            </a:r>
            <a:r>
              <a:rPr lang="fr-FR" sz="1200" b="1" dirty="0">
                <a:solidFill>
                  <a:prstClr val="white"/>
                </a:solidFill>
              </a:rPr>
              <a:t> </a:t>
            </a:r>
            <a:r>
              <a:rPr lang="fr-FR" sz="1200" dirty="0" smtClean="0">
                <a:solidFill>
                  <a:prstClr val="white"/>
                </a:solidFill>
              </a:rPr>
              <a:t>plafonné </a:t>
            </a:r>
            <a:r>
              <a:rPr lang="fr-FR" sz="1200" dirty="0">
                <a:solidFill>
                  <a:prstClr val="white"/>
                </a:solidFill>
              </a:rPr>
              <a:t>à 30 h. hebdo</a:t>
            </a:r>
          </a:p>
          <a:p>
            <a:pPr algn="ctr"/>
            <a:endParaRPr lang="fr-FR" sz="1400" dirty="0">
              <a:solidFill>
                <a:prstClr val="white"/>
              </a:solidFill>
            </a:endParaRPr>
          </a:p>
          <a:p>
            <a:pPr algn="ctr"/>
            <a:r>
              <a:rPr lang="fr-FR" sz="1100" i="1" dirty="0" smtClean="0">
                <a:solidFill>
                  <a:schemeClr val="bg1">
                    <a:lumMod val="75000"/>
                  </a:schemeClr>
                </a:solidFill>
              </a:rPr>
              <a:t>Avant :</a:t>
            </a:r>
            <a:r>
              <a:rPr lang="fr-FR" sz="11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100" i="1" dirty="0" smtClean="0">
                <a:solidFill>
                  <a:schemeClr val="bg1">
                    <a:lumMod val="75000"/>
                  </a:schemeClr>
                </a:solidFill>
              </a:rPr>
              <a:t>8 528 €</a:t>
            </a:r>
            <a:endParaRPr lang="fr-F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700" y="721987"/>
            <a:ext cx="3816424" cy="21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600" b="1" i="1" u="sng" dirty="0">
                <a:solidFill>
                  <a:schemeClr val="bg1">
                    <a:lumMod val="65000"/>
                  </a:schemeClr>
                </a:solidFill>
              </a:rPr>
              <a:t>Secteur non marchand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AFF71B3-5676-47D1-A04B-53B68483D17C}"/>
              </a:ext>
            </a:extLst>
          </p:cNvPr>
          <p:cNvSpPr txBox="1"/>
          <p:nvPr/>
        </p:nvSpPr>
        <p:spPr>
          <a:xfrm>
            <a:off x="1619672" y="1672"/>
            <a:ext cx="7200800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 Parcours Emploi Compétences (PEC)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</a:t>
            </a:r>
            <a:r>
              <a:rPr lang="fr-FR" sz="20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</a:t>
            </a:r>
            <a:r>
              <a:rPr lang="fr-FR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UNE </a:t>
            </a:r>
            <a:r>
              <a:rPr lang="fr-FR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AIDE INT</a:t>
            </a:r>
            <a:r>
              <a:rPr lang="fr-FR" cap="all" dirty="0">
                <a:solidFill>
                  <a:srgbClr val="263375"/>
                </a:solidFill>
                <a:latin typeface="Arial"/>
                <a:ea typeface="Times New Roman" panose="02020603050405020304" pitchFamily="18" charset="0"/>
                <a:cs typeface="Arial"/>
              </a:rPr>
              <a:t>É</a:t>
            </a:r>
            <a:r>
              <a:rPr lang="fr-FR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RESSANTE POUR l’EMPLOYEUR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519970" y="2287335"/>
            <a:ext cx="2239477" cy="2016208"/>
          </a:xfrm>
          <a:prstGeom prst="roundRect">
            <a:avLst/>
          </a:prstGeom>
          <a:solidFill>
            <a:srgbClr val="296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Jusqu’à</a:t>
            </a:r>
          </a:p>
          <a:p>
            <a:pPr lvl="0" algn="ctr"/>
            <a:r>
              <a:rPr lang="fr-F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924 </a:t>
            </a:r>
            <a:r>
              <a:rPr lang="fr-F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fr-FR" sz="2000" b="1" dirty="0">
                <a:solidFill>
                  <a:prstClr val="white"/>
                </a:solidFill>
              </a:rPr>
              <a:t> </a:t>
            </a:r>
            <a:r>
              <a:rPr lang="fr-F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fr-FR" sz="1400" dirty="0" smtClean="0">
                <a:solidFill>
                  <a:prstClr val="white"/>
                </a:solidFill>
              </a:rPr>
              <a:t> </a:t>
            </a:r>
            <a:endParaRPr lang="fr-FR" sz="1400" dirty="0">
              <a:solidFill>
                <a:prstClr val="white"/>
              </a:solidFill>
            </a:endParaRPr>
          </a:p>
          <a:p>
            <a:pPr lvl="0" algn="ctr"/>
            <a:r>
              <a:rPr lang="fr-FR" sz="1400" dirty="0">
                <a:solidFill>
                  <a:prstClr val="white"/>
                </a:solidFill>
              </a:rPr>
              <a:t>soit </a:t>
            </a:r>
            <a:r>
              <a:rPr lang="fr-FR" sz="1400" b="1" dirty="0">
                <a:solidFill>
                  <a:prstClr val="white"/>
                </a:solidFill>
              </a:rPr>
              <a:t>11 086 € par an</a:t>
            </a:r>
          </a:p>
          <a:p>
            <a:pPr algn="ctr"/>
            <a:endParaRPr lang="fr-FR" sz="1600" dirty="0" smtClean="0">
              <a:solidFill>
                <a:prstClr val="white"/>
              </a:solidFill>
            </a:endParaRPr>
          </a:p>
          <a:p>
            <a:pPr algn="ctr"/>
            <a:r>
              <a:rPr lang="fr-FR" sz="1200" dirty="0">
                <a:solidFill>
                  <a:prstClr val="white"/>
                </a:solidFill>
              </a:rPr>
              <a:t>Taux pris en charge :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80 % </a:t>
            </a:r>
            <a:r>
              <a:rPr lang="fr-FR" sz="1200" dirty="0" smtClean="0">
                <a:solidFill>
                  <a:prstClr val="white"/>
                </a:solidFill>
              </a:rPr>
              <a:t>plafonné à 26 h. hebdo</a:t>
            </a:r>
          </a:p>
          <a:p>
            <a:pPr algn="ctr"/>
            <a:endParaRPr lang="fr-FR" sz="1400" b="1" dirty="0">
              <a:solidFill>
                <a:prstClr val="white"/>
              </a:solidFill>
            </a:endParaRPr>
          </a:p>
          <a:p>
            <a:pPr algn="ctr"/>
            <a:endParaRPr lang="fr-FR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959916" y="2287335"/>
            <a:ext cx="2148588" cy="1996413"/>
          </a:xfrm>
          <a:prstGeom prst="roundRect">
            <a:avLst/>
          </a:prstGeom>
          <a:solidFill>
            <a:srgbClr val="6F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sz="1400" dirty="0" smtClean="0">
              <a:solidFill>
                <a:prstClr val="white"/>
              </a:solidFill>
            </a:endParaRP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Jusqu’à</a:t>
            </a:r>
            <a:endParaRPr lang="fr-FR" sz="1400" dirty="0">
              <a:solidFill>
                <a:prstClr val="white"/>
              </a:solidFill>
            </a:endParaRPr>
          </a:p>
          <a:p>
            <a:pPr lvl="0" algn="ctr"/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533 €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fr-F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fr-FR" sz="1200" dirty="0" smtClean="0">
                <a:solidFill>
                  <a:prstClr val="white"/>
                </a:solidFill>
              </a:rPr>
              <a:t> </a:t>
            </a:r>
            <a:endParaRPr lang="fr-FR" sz="1200" dirty="0">
              <a:solidFill>
                <a:prstClr val="white"/>
              </a:solidFill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</a:rPr>
              <a:t>soit </a:t>
            </a:r>
            <a:r>
              <a:rPr lang="fr-FR" sz="1200" b="1" dirty="0">
                <a:solidFill>
                  <a:prstClr val="white"/>
                </a:solidFill>
              </a:rPr>
              <a:t>6 396 € par an</a:t>
            </a:r>
            <a:endParaRPr lang="fr-FR" sz="1400" dirty="0" smtClean="0">
              <a:solidFill>
                <a:prstClr val="white"/>
              </a:solidFill>
            </a:endParaRPr>
          </a:p>
          <a:p>
            <a:pPr algn="ctr"/>
            <a:endParaRPr lang="fr-FR" sz="1400" dirty="0" smtClean="0">
              <a:solidFill>
                <a:prstClr val="white"/>
              </a:solidFill>
            </a:endParaRPr>
          </a:p>
          <a:p>
            <a:pPr algn="ctr"/>
            <a:r>
              <a:rPr lang="fr-FR" sz="1100" dirty="0">
                <a:solidFill>
                  <a:prstClr val="white"/>
                </a:solidFill>
              </a:rPr>
              <a:t>Taux pris en charge :</a:t>
            </a:r>
            <a:r>
              <a:rPr lang="fr-FR" sz="1400" dirty="0" smtClean="0">
                <a:solidFill>
                  <a:prstClr val="white"/>
                </a:solidFill>
              </a:rPr>
              <a:t> </a:t>
            </a:r>
            <a:r>
              <a:rPr lang="fr-F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60 %</a:t>
            </a:r>
            <a:r>
              <a:rPr lang="fr-FR" sz="1200" b="1" dirty="0">
                <a:solidFill>
                  <a:prstClr val="white"/>
                </a:solidFill>
              </a:rPr>
              <a:t> </a:t>
            </a:r>
            <a:r>
              <a:rPr lang="fr-FR" sz="1200" dirty="0">
                <a:solidFill>
                  <a:prstClr val="white"/>
                </a:solidFill>
              </a:rPr>
              <a:t>plafonné à </a:t>
            </a:r>
            <a:r>
              <a:rPr lang="fr-FR" sz="1200" dirty="0" smtClean="0">
                <a:solidFill>
                  <a:prstClr val="white"/>
                </a:solidFill>
              </a:rPr>
              <a:t>20 </a:t>
            </a:r>
            <a:r>
              <a:rPr lang="fr-FR" sz="1200" dirty="0">
                <a:solidFill>
                  <a:prstClr val="white"/>
                </a:solidFill>
              </a:rPr>
              <a:t>h. </a:t>
            </a:r>
            <a:r>
              <a:rPr lang="fr-FR" sz="1200" dirty="0" smtClean="0">
                <a:solidFill>
                  <a:prstClr val="white"/>
                </a:solidFill>
              </a:rPr>
              <a:t>hebdo</a:t>
            </a:r>
          </a:p>
          <a:p>
            <a:pPr algn="ctr"/>
            <a:endParaRPr lang="fr-FR" sz="1400" dirty="0" smtClean="0">
              <a:solidFill>
                <a:prstClr val="white"/>
              </a:solidFill>
            </a:endParaRPr>
          </a:p>
          <a:p>
            <a:pPr algn="ctr"/>
            <a:endParaRPr lang="fr-FR" sz="1400" dirty="0">
              <a:solidFill>
                <a:prstClr val="white"/>
              </a:solidFill>
            </a:endParaRPr>
          </a:p>
        </p:txBody>
      </p:sp>
      <p:pic>
        <p:nvPicPr>
          <p:cNvPr id="39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82" y="372000"/>
            <a:ext cx="803538" cy="7579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12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1227" y="1738725"/>
            <a:ext cx="21015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ysClr val="windowText" lastClr="000000"/>
                </a:solidFill>
              </a:rPr>
              <a:t>TH &gt;30 ans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3398" y="1686636"/>
            <a:ext cx="2313569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       Un résident </a:t>
            </a:r>
            <a:r>
              <a:rPr lang="fr-FR" sz="1200" dirty="0"/>
              <a:t>en </a:t>
            </a:r>
            <a:r>
              <a:rPr lang="fr-FR" sz="1200" dirty="0" smtClean="0"/>
              <a:t>QPV-ZRR</a:t>
            </a:r>
            <a:endParaRPr lang="fr-FR" sz="1200" dirty="0"/>
          </a:p>
          <a:p>
            <a:pPr algn="ctr"/>
            <a:r>
              <a:rPr lang="fr-FR" sz="700" dirty="0"/>
              <a:t>(dont jeunes</a:t>
            </a:r>
            <a:r>
              <a:rPr lang="fr-FR" sz="700" dirty="0" smtClean="0"/>
              <a:t>)</a:t>
            </a:r>
            <a:endParaRPr lang="fr-FR" sz="700" dirty="0"/>
          </a:p>
        </p:txBody>
      </p:sp>
      <p:sp>
        <p:nvSpPr>
          <p:cNvPr id="17" name="Flèche droite 16"/>
          <p:cNvSpPr/>
          <p:nvPr/>
        </p:nvSpPr>
        <p:spPr>
          <a:xfrm rot="5400000">
            <a:off x="3430842" y="1969890"/>
            <a:ext cx="369067" cy="482341"/>
          </a:xfrm>
          <a:prstGeom prst="rightArrow">
            <a:avLst/>
          </a:prstGeom>
          <a:solidFill>
            <a:srgbClr val="CDDEF7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3310" y="1202077"/>
            <a:ext cx="556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aide variable selon le profil du bénéficiaire recruté :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780213" y="1716807"/>
            <a:ext cx="21254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ysClr val="windowText" lastClr="000000"/>
                </a:solidFill>
              </a:rPr>
              <a:t>Un jeune</a:t>
            </a:r>
            <a:endParaRPr lang="fr-FR" sz="1200" dirty="0">
              <a:solidFill>
                <a:sysClr val="windowText" lastClr="000000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5400000">
            <a:off x="1232434" y="1986538"/>
            <a:ext cx="361220" cy="482341"/>
          </a:xfrm>
          <a:prstGeom prst="rightArrow">
            <a:avLst/>
          </a:prstGeom>
          <a:solidFill>
            <a:srgbClr val="CDDEF7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052529" y="1721205"/>
            <a:ext cx="18810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ysClr val="windowText" lastClr="000000"/>
                </a:solidFill>
              </a:rPr>
              <a:t>Autres</a:t>
            </a:r>
          </a:p>
        </p:txBody>
      </p:sp>
      <p:sp>
        <p:nvSpPr>
          <p:cNvPr id="25" name="Flèche droite 24"/>
          <p:cNvSpPr/>
          <p:nvPr/>
        </p:nvSpPr>
        <p:spPr>
          <a:xfrm rot="5400000">
            <a:off x="5698039" y="1959902"/>
            <a:ext cx="308676" cy="482341"/>
          </a:xfrm>
          <a:prstGeom prst="rightArrow">
            <a:avLst/>
          </a:prstGeom>
          <a:solidFill>
            <a:srgbClr val="CDDEF7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5400000">
            <a:off x="7817523" y="1953201"/>
            <a:ext cx="335690" cy="482341"/>
          </a:xfrm>
          <a:prstGeom prst="rightArrow">
            <a:avLst/>
          </a:prstGeom>
          <a:solidFill>
            <a:srgbClr val="CDDEF7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100000" l="4000" r="92444">
                        <a14:foregroundMark x1="37778" y1="25778" x2="37778" y2="25778"/>
                        <a14:foregroundMark x1="56000" y1="49333" x2="56000" y2="49333"/>
                        <a14:foregroundMark x1="71556" y1="69778" x2="71556" y2="69778"/>
                        <a14:foregroundMark x1="32444" y1="10222" x2="32444" y2="10222"/>
                        <a14:foregroundMark x1="24889" y1="85778" x2="24889" y2="8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5" y="1747400"/>
            <a:ext cx="250804" cy="25080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679" b="72321" l="42411" r="5915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27440" r="42036" b="26731"/>
          <a:stretch/>
        </p:blipFill>
        <p:spPr>
          <a:xfrm>
            <a:off x="353310" y="1718339"/>
            <a:ext cx="474274" cy="36230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154" l="730" r="98540">
                        <a14:foregroundMark x1="29197" y1="29487" x2="29197" y2="29487"/>
                        <a14:foregroundMark x1="9489" y1="84615" x2="9489" y2="84615"/>
                        <a14:foregroundMark x1="13869" y1="82051" x2="13869" y2="82051"/>
                        <a14:foregroundMark x1="24818" y1="85897" x2="24818" y2="85897"/>
                        <a14:foregroundMark x1="32847" y1="85897" x2="32847" y2="85897"/>
                        <a14:foregroundMark x1="39416" y1="85897" x2="39416" y2="85897"/>
                        <a14:foregroundMark x1="3650" y1="89744" x2="3650" y2="89744"/>
                        <a14:foregroundMark x1="56204" y1="83333" x2="56204" y2="83333"/>
                        <a14:foregroundMark x1="59854" y1="79487" x2="59854" y2="79487"/>
                        <a14:foregroundMark x1="66423" y1="79487" x2="66423" y2="79487"/>
                        <a14:foregroundMark x1="77372" y1="87179" x2="77372" y2="87179"/>
                        <a14:foregroundMark x1="83942" y1="85897" x2="83942" y2="85897"/>
                        <a14:foregroundMark x1="92701" y1="83333" x2="92701" y2="83333"/>
                        <a14:foregroundMark x1="77372" y1="47436" x2="77372" y2="47436"/>
                        <a14:foregroundMark x1="77372" y1="42308" x2="77372" y2="42308"/>
                        <a14:foregroundMark x1="66423" y1="39744" x2="66423" y2="39744"/>
                        <a14:foregroundMark x1="4380" y1="80769" x2="4380" y2="80769"/>
                        <a14:foregroundMark x1="6569" y1="83333" x2="6569" y2="83333"/>
                        <a14:foregroundMark x1="8029" y1="85897" x2="8029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78" y="1713858"/>
            <a:ext cx="512332" cy="2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111" b="94180" l="7519" r="89474">
                        <a14:foregroundMark x1="37594" y1="37566" x2="37594" y2="37566"/>
                        <a14:foregroundMark x1="34962" y1="22222" x2="34962" y2="22222"/>
                        <a14:foregroundMark x1="60526" y1="22751" x2="60526" y2="22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66" y="1723044"/>
            <a:ext cx="381073" cy="2707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25" b="70707" l="4706" r="89804">
                        <a14:foregroundMark x1="27843" y1="50505" x2="27843" y2="50505"/>
                        <a14:foregroundMark x1="30196" y1="50000" x2="30196" y2="50000"/>
                        <a14:foregroundMark x1="34118" y1="46465" x2="34118" y2="46465"/>
                        <a14:foregroundMark x1="44706" y1="42929" x2="44706" y2="42929"/>
                        <a14:foregroundMark x1="51373" y1="37374" x2="51373" y2="37374"/>
                        <a14:foregroundMark x1="47843" y1="35859" x2="47843" y2="35859"/>
                        <a14:foregroundMark x1="55294" y1="36869" x2="55294" y2="36869"/>
                        <a14:foregroundMark x1="58824" y1="30808" x2="58824" y2="30808"/>
                        <a14:foregroundMark x1="68627" y1="29798" x2="68627" y2="29798"/>
                        <a14:foregroundMark x1="74510" y1="25253" x2="74510" y2="2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06810"/>
            <a:ext cx="867676" cy="67372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25" b="70707" l="4706" r="89804">
                        <a14:foregroundMark x1="27843" y1="50505" x2="27843" y2="50505"/>
                        <a14:foregroundMark x1="30196" y1="50000" x2="30196" y2="50000"/>
                        <a14:foregroundMark x1="34118" y1="46465" x2="34118" y2="46465"/>
                        <a14:foregroundMark x1="44706" y1="42929" x2="44706" y2="42929"/>
                        <a14:foregroundMark x1="51373" y1="37374" x2="51373" y2="37374"/>
                        <a14:foregroundMark x1="47843" y1="35859" x2="47843" y2="35859"/>
                        <a14:foregroundMark x1="55294" y1="36869" x2="55294" y2="36869"/>
                        <a14:foregroundMark x1="58824" y1="30808" x2="58824" y2="30808"/>
                        <a14:foregroundMark x1="68627" y1="29798" x2="68627" y2="29798"/>
                        <a14:foregroundMark x1="74510" y1="25253" x2="74510" y2="2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34" y="2047098"/>
            <a:ext cx="867676" cy="67372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25" b="70707" l="4706" r="89804">
                        <a14:foregroundMark x1="27843" y1="50505" x2="27843" y2="50505"/>
                        <a14:foregroundMark x1="30196" y1="50000" x2="30196" y2="50000"/>
                        <a14:foregroundMark x1="34118" y1="46465" x2="34118" y2="46465"/>
                        <a14:foregroundMark x1="44706" y1="42929" x2="44706" y2="42929"/>
                        <a14:foregroundMark x1="51373" y1="37374" x2="51373" y2="37374"/>
                        <a14:foregroundMark x1="47843" y1="35859" x2="47843" y2="35859"/>
                        <a14:foregroundMark x1="55294" y1="36869" x2="55294" y2="36869"/>
                        <a14:foregroundMark x1="58824" y1="30808" x2="58824" y2="30808"/>
                        <a14:foregroundMark x1="68627" y1="29798" x2="68627" y2="29798"/>
                        <a14:foregroundMark x1="74510" y1="25253" x2="74510" y2="2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12" y="2080643"/>
            <a:ext cx="867676" cy="673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28418" y="743519"/>
            <a:ext cx="37103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NOUVEAU : Augmentation du smic au 1</a:t>
            </a:r>
            <a:r>
              <a:rPr lang="fr-FR" sz="12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 octobre non prise en compte</a:t>
            </a:r>
          </a:p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sym typeface="SymbolPS"/>
              </a:rPr>
              <a:t>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 Impact = augmentation du montant de l’aide </a:t>
            </a:r>
            <a:endParaRPr lang="fr-F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xmlns="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AAFF71B3-5676-47D1-A04B-53B68483D17C}"/>
              </a:ext>
            </a:extLst>
          </p:cNvPr>
          <p:cNvSpPr txBox="1"/>
          <p:nvPr/>
        </p:nvSpPr>
        <p:spPr>
          <a:xfrm>
            <a:off x="1617742" y="-5673"/>
            <a:ext cx="7000875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 Parcours Emploi Compétences (PEC)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</a:t>
            </a:r>
            <a:r>
              <a:rPr lang="fr-FR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UNE AIDE INT</a:t>
            </a:r>
            <a:r>
              <a:rPr lang="fr-FR" cap="all" dirty="0">
                <a:solidFill>
                  <a:srgbClr val="263375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fr-FR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RESSANTE POUR l’EMPLOYEUR</a:t>
            </a:r>
          </a:p>
        </p:txBody>
      </p:sp>
      <p:pic>
        <p:nvPicPr>
          <p:cNvPr id="16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47764" y="185167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Reste à charge plaquette Pôle Emploi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à intégrer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412"/>
            <a:ext cx="9144000" cy="5115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7" r="7754" b="19922"/>
          <a:stretch/>
        </p:blipFill>
        <p:spPr bwMode="auto">
          <a:xfrm>
            <a:off x="6511594" y="-37005"/>
            <a:ext cx="2632406" cy="6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7038"/>
            <a:ext cx="8280919" cy="375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4133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1" t="25389" b="27501"/>
          <a:stretch/>
        </p:blipFill>
        <p:spPr bwMode="auto">
          <a:xfrm>
            <a:off x="2224583" y="28412"/>
            <a:ext cx="3126435" cy="7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r="42" b="5515"/>
          <a:stretch/>
        </p:blipFill>
        <p:spPr bwMode="auto">
          <a:xfrm>
            <a:off x="29207" y="-5672"/>
            <a:ext cx="2044997" cy="117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690087"/>
            <a:ext cx="971600" cy="45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61" y="4858552"/>
            <a:ext cx="1671175" cy="2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91307"/>
            <a:ext cx="360040" cy="2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23" y="1554597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6" y="1510301"/>
            <a:ext cx="426794" cy="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886741" y="1583885"/>
            <a:ext cx="741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1F497D"/>
                </a:solidFill>
              </a:rPr>
              <a:t>+30 ans</a:t>
            </a:r>
            <a:endParaRPr lang="fr-FR" sz="800" b="1" dirty="0">
              <a:solidFill>
                <a:srgbClr val="1F497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51820" y="86474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79646">
                    <a:lumMod val="75000"/>
                  </a:srgbClr>
                </a:solidFill>
              </a:rPr>
              <a:t>QPV/ZRR</a:t>
            </a:r>
            <a:endParaRPr lang="fr-FR" sz="11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04469" y="847985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79646">
                    <a:lumMod val="75000"/>
                  </a:srgbClr>
                </a:solidFill>
              </a:rPr>
              <a:t>TH hors jeunes</a:t>
            </a:r>
            <a:endParaRPr lang="fr-FR" sz="11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09180" y="864374"/>
            <a:ext cx="739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79646">
                    <a:lumMod val="75000"/>
                  </a:srgbClr>
                </a:solidFill>
              </a:rPr>
              <a:t>Jeunes</a:t>
            </a:r>
            <a:endParaRPr lang="fr-FR" sz="11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85520" y="850722"/>
            <a:ext cx="739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79646">
                    <a:lumMod val="75000"/>
                  </a:srgbClr>
                </a:solidFill>
              </a:rPr>
              <a:t>Autres</a:t>
            </a:r>
            <a:endParaRPr lang="fr-FR" sz="11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880887"/>
            <a:ext cx="6126576" cy="64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6071" y="1305857"/>
            <a:ext cx="4057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F497D"/>
                </a:solidFill>
              </a:rPr>
              <a:t>Pour le recrutement :</a:t>
            </a:r>
            <a:endParaRPr lang="fr-FR" sz="1100" b="1" dirty="0">
              <a:solidFill>
                <a:srgbClr val="1F497D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65697" y="907038"/>
            <a:ext cx="13681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1F497D"/>
                </a:solidFill>
              </a:rPr>
              <a:t>Une personne résidant en </a:t>
            </a:r>
          </a:p>
          <a:p>
            <a:pPr algn="ctr"/>
            <a:r>
              <a:rPr lang="fr-FR" sz="1100" b="1" dirty="0" smtClean="0">
                <a:solidFill>
                  <a:srgbClr val="1F497D"/>
                </a:solidFill>
              </a:rPr>
              <a:t>QPV ou ZRR</a:t>
            </a:r>
            <a:endParaRPr lang="fr-FR" sz="1100" b="1" dirty="0">
              <a:solidFill>
                <a:srgbClr val="1F497D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49354" y="931120"/>
            <a:ext cx="13343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1F497D"/>
                </a:solidFill>
              </a:rPr>
              <a:t>Une personne en situation de handicap adulte</a:t>
            </a:r>
            <a:endParaRPr lang="fr-FR" sz="1000" b="1" dirty="0">
              <a:solidFill>
                <a:srgbClr val="1F497D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56024" y="1041099"/>
            <a:ext cx="151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1F497D"/>
                </a:solidFill>
              </a:rPr>
              <a:t>Jeunes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193162" y="1041386"/>
            <a:ext cx="16322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1F497D"/>
                </a:solidFill>
              </a:rPr>
              <a:t>Personne sans emploi </a:t>
            </a:r>
          </a:p>
          <a:p>
            <a:pPr algn="ctr"/>
            <a:r>
              <a:rPr lang="fr-FR" sz="1050" b="1" dirty="0" smtClean="0">
                <a:solidFill>
                  <a:srgbClr val="1F497D"/>
                </a:solidFill>
              </a:rPr>
              <a:t>hors autres catégories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154" l="730" r="98540">
                        <a14:foregroundMark x1="29197" y1="29487" x2="29197" y2="29487"/>
                        <a14:foregroundMark x1="9489" y1="84615" x2="9489" y2="84615"/>
                        <a14:foregroundMark x1="13869" y1="82051" x2="13869" y2="82051"/>
                        <a14:foregroundMark x1="24818" y1="85897" x2="24818" y2="85897"/>
                        <a14:foregroundMark x1="32847" y1="85897" x2="32847" y2="85897"/>
                        <a14:foregroundMark x1="39416" y1="85897" x2="39416" y2="85897"/>
                        <a14:foregroundMark x1="3650" y1="89744" x2="3650" y2="89744"/>
                        <a14:foregroundMark x1="56204" y1="83333" x2="56204" y2="83333"/>
                        <a14:foregroundMark x1="59854" y1="79487" x2="59854" y2="79487"/>
                        <a14:foregroundMark x1="66423" y1="79487" x2="66423" y2="79487"/>
                        <a14:foregroundMark x1="77372" y1="87179" x2="77372" y2="87179"/>
                        <a14:foregroundMark x1="83942" y1="85897" x2="83942" y2="85897"/>
                        <a14:foregroundMark x1="92701" y1="83333" x2="92701" y2="83333"/>
                        <a14:foregroundMark x1="77372" y1="47436" x2="77372" y2="47436"/>
                        <a14:foregroundMark x1="77372" y1="42308" x2="77372" y2="42308"/>
                        <a14:foregroundMark x1="66423" y1="39744" x2="66423" y2="39744"/>
                        <a14:foregroundMark x1="4380" y1="80769" x2="4380" y2="80769"/>
                        <a14:foregroundMark x1="6569" y1="83333" x2="6569" y2="83333"/>
                        <a14:foregroundMark x1="8029" y1="85897" x2="8029" y2="8589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22" y="1419828"/>
            <a:ext cx="729590" cy="4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7270" y="2021909"/>
            <a:ext cx="164971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F497D"/>
                </a:solidFill>
              </a:rPr>
              <a:t>Pour un CDD à 30 h par semaine avec un salaire brut mensuel de 1 332,50 €</a:t>
            </a:r>
            <a:endParaRPr lang="fr-FR" sz="1100" b="1" dirty="0">
              <a:solidFill>
                <a:srgbClr val="1F497D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559273"/>
            <a:ext cx="167948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F497D"/>
                </a:solidFill>
              </a:rPr>
              <a:t>Pour un CDD à 20 h par semaine avec un salaire brut mensuel de 888 €</a:t>
            </a:r>
            <a:endParaRPr lang="fr-FR" sz="1100" b="1" dirty="0">
              <a:solidFill>
                <a:srgbClr val="1F497D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267640" y="97382"/>
            <a:ext cx="40325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i="1" u="sng" dirty="0" smtClean="0">
                <a:solidFill>
                  <a:schemeClr val="accent2">
                    <a:lumMod val="75000"/>
                  </a:schemeClr>
                </a:solidFill>
              </a:rPr>
              <a:t>NOUVEAU 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: Augmentation du smic au 1</a:t>
            </a:r>
            <a:r>
              <a:rPr lang="fr-FR" sz="12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 octobre non prise en compte </a:t>
            </a:r>
          </a:p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sym typeface="SymbolPS"/>
              </a:rPr>
              <a:t>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  <a:sym typeface="SymbolPS"/>
              </a:rPr>
              <a:t>  I</a:t>
            </a:r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mpact = diminution du reste à charge</a:t>
            </a:r>
            <a:endParaRPr lang="fr-F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4448" y="418916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0305" y="1381733"/>
            <a:ext cx="7632849" cy="272382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des emplois aidés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sur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Emploi Compétences (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PEC)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 pratiques de recrutement 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Témoignages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Echanges : Questions/réponses</a:t>
            </a:r>
          </a:p>
          <a:p>
            <a:pPr marL="400050" indent="-400050">
              <a:buFont typeface="+mj-lt"/>
              <a:buAutoNum type="romanUcPeriod"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01139" y="6275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10" name="Organigramme : Fusion 9"/>
          <p:cNvSpPr/>
          <p:nvPr/>
        </p:nvSpPr>
        <p:spPr>
          <a:xfrm rot="16200000">
            <a:off x="411263" y="2314664"/>
            <a:ext cx="593427" cy="385063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="" xmlns:a16="http://schemas.microsoft.com/office/drawing/2014/main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AFF71B3-5676-47D1-A04B-53B68483D17C}"/>
              </a:ext>
            </a:extLst>
          </p:cNvPr>
          <p:cNvSpPr txBox="1"/>
          <p:nvPr/>
        </p:nvSpPr>
        <p:spPr>
          <a:xfrm>
            <a:off x="1617742" y="-5673"/>
            <a:ext cx="7000875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MODALITÉS PRATIQUES DE RECRUTEMENT </a:t>
            </a:r>
            <a:endParaRPr lang="fr-FR" sz="2100" b="1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</a:t>
            </a:r>
            <a:endParaRPr lang="fr-FR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pic>
        <p:nvPicPr>
          <p:cNvPr id="16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2571750"/>
            <a:ext cx="835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Trouver les coordonnées de l’opérateur du service public de l’emploi le plus proche</a:t>
            </a:r>
            <a:endParaRPr lang="fr-FR" sz="16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23" y="743713"/>
            <a:ext cx="1686160" cy="1686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1001" y="3939902"/>
            <a:ext cx="7152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6"/>
              </a:rPr>
              <a:t>https://travail-emploi.gouv.fr/demarches-ressources-documentaires/annuaire</a:t>
            </a:r>
            <a:r>
              <a:rPr lang="fr-FR" sz="1600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5" y="3704937"/>
            <a:ext cx="808484" cy="808484"/>
          </a:xfrm>
          <a:prstGeom prst="rect">
            <a:avLst/>
          </a:prstGeom>
        </p:spPr>
      </p:pic>
      <p:sp>
        <p:nvSpPr>
          <p:cNvPr id="11" name="Bulle ronde 10"/>
          <p:cNvSpPr/>
          <p:nvPr/>
        </p:nvSpPr>
        <p:spPr>
          <a:xfrm rot="1245842">
            <a:off x="5997309" y="846343"/>
            <a:ext cx="1746347" cy="1259024"/>
          </a:xfrm>
          <a:prstGeom prst="wedgeEllipseCallout">
            <a:avLst>
              <a:gd name="adj1" fmla="val -31579"/>
              <a:gd name="adj2" fmla="val 643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/>
              <a:t>Vous recrutez, </a:t>
            </a:r>
          </a:p>
          <a:p>
            <a:r>
              <a:rPr lang="fr-FR" sz="1200" b="1" dirty="0" smtClean="0"/>
              <a:t>on est là pour vous aider !</a:t>
            </a:r>
            <a:endParaRPr lang="fr-FR" sz="1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41" y="3075806"/>
            <a:ext cx="28255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xmlns="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AAFF71B3-5676-47D1-A04B-53B68483D17C}"/>
              </a:ext>
            </a:extLst>
          </p:cNvPr>
          <p:cNvSpPr txBox="1"/>
          <p:nvPr/>
        </p:nvSpPr>
        <p:spPr>
          <a:xfrm>
            <a:off x="1617742" y="-5673"/>
            <a:ext cx="7000875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Pour nous contacter : 3 possibilités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</a:t>
            </a:r>
            <a:endParaRPr lang="fr-FR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pic>
        <p:nvPicPr>
          <p:cNvPr id="16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6229" y="978788"/>
            <a:ext cx="70567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400" b="1" i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arenR"/>
            </a:pPr>
            <a:endParaRPr lang="fr-FR" sz="1200" dirty="0" smtClean="0">
              <a:solidFill>
                <a:prstClr val="black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fr-FR" sz="1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Prenez contact avec votre correspondant habituel Pôle emploi</a:t>
            </a: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fr-FR" sz="1400" b="1" dirty="0" smtClean="0">
                <a:solidFill>
                  <a:prstClr val="black"/>
                </a:solidFill>
              </a:rPr>
              <a:t>Contactez le service entreprise au 3995 </a:t>
            </a:r>
            <a:endParaRPr lang="fr-FR" sz="1400" b="1" i="1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fr-FR" sz="1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Sollicitez </a:t>
            </a:r>
            <a:r>
              <a:rPr lang="fr-FR" sz="1400" b="1" dirty="0">
                <a:solidFill>
                  <a:prstClr val="black"/>
                </a:solidFill>
                <a:cs typeface="Calibri" panose="020F0502020204030204" pitchFamily="34" charset="0"/>
              </a:rPr>
              <a:t>la direction régionale de Pôle emploi Ile-de-France </a:t>
            </a:r>
            <a:r>
              <a:rPr lang="fr-FR" sz="1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pour </a:t>
            </a:r>
            <a:r>
              <a:rPr lang="fr-FR" sz="1400" b="1" dirty="0">
                <a:solidFill>
                  <a:prstClr val="black"/>
                </a:solidFill>
                <a:cs typeface="Calibri" panose="020F0502020204030204" pitchFamily="34" charset="0"/>
              </a:rPr>
              <a:t>un 1er échange et l’analyse de votre besoin : </a:t>
            </a:r>
            <a:endParaRPr lang="fr-FR" sz="1200" dirty="0">
              <a:solidFill>
                <a:prstClr val="black"/>
              </a:solidFill>
            </a:endParaRPr>
          </a:p>
          <a:p>
            <a:pPr marL="450850"/>
            <a:r>
              <a:rPr lang="fr-FR" sz="1400" i="1" dirty="0" smtClean="0">
                <a:solidFill>
                  <a:prstClr val="black"/>
                </a:solidFill>
                <a:hlinkClick r:id="rId5"/>
              </a:rPr>
              <a:t>c.collinet@pole-emploi.fr</a:t>
            </a:r>
            <a:r>
              <a:rPr lang="fr-FR" sz="1400" i="1" dirty="0" smtClean="0">
                <a:solidFill>
                  <a:prstClr val="black"/>
                </a:solidFill>
              </a:rPr>
              <a:t>   </a:t>
            </a:r>
            <a:br>
              <a:rPr lang="fr-FR" sz="1400" i="1" dirty="0" smtClean="0">
                <a:solidFill>
                  <a:prstClr val="black"/>
                </a:solidFill>
              </a:rPr>
            </a:br>
            <a:r>
              <a:rPr lang="fr-FR" sz="1400" i="1" dirty="0" smtClean="0">
                <a:solidFill>
                  <a:prstClr val="black"/>
                </a:solidFill>
              </a:rPr>
              <a:t>Responsable « offre de service demandeurs d’emploi et entreprises»</a:t>
            </a:r>
          </a:p>
          <a:p>
            <a:pPr marL="450850"/>
            <a:endParaRPr lang="fr-FR" sz="1400" i="1" dirty="0" smtClean="0">
              <a:solidFill>
                <a:prstClr val="black"/>
              </a:solidFill>
            </a:endParaRPr>
          </a:p>
          <a:p>
            <a:pPr marL="450850"/>
            <a:r>
              <a:rPr lang="fr-FR" sz="1400" i="1" dirty="0" smtClean="0">
                <a:solidFill>
                  <a:prstClr val="black"/>
                </a:solidFill>
                <a:hlinkClick r:id="rId6"/>
              </a:rPr>
              <a:t>cecile.leveque@pole-emploi.fr</a:t>
            </a:r>
            <a:r>
              <a:rPr lang="fr-FR" sz="1400" i="1" dirty="0" smtClean="0">
                <a:solidFill>
                  <a:prstClr val="black"/>
                </a:solidFill>
              </a:rPr>
              <a:t>   </a:t>
            </a:r>
            <a:br>
              <a:rPr lang="fr-FR" sz="1400" i="1" dirty="0" smtClean="0">
                <a:solidFill>
                  <a:prstClr val="black"/>
                </a:solidFill>
              </a:rPr>
            </a:br>
            <a:r>
              <a:rPr lang="fr-FR" sz="1400" i="1" dirty="0" smtClean="0">
                <a:solidFill>
                  <a:prstClr val="black"/>
                </a:solidFill>
              </a:rPr>
              <a:t>Responsable du pôle service aux entreprises</a:t>
            </a:r>
          </a:p>
          <a:p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55526"/>
            <a:ext cx="1152129" cy="9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09"/>
            <a:ext cx="2520280" cy="36991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62" y="339502"/>
            <a:ext cx="4402438" cy="30963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429994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fr-FR" u="sng" dirty="0">
                <a:solidFill>
                  <a:prstClr val="black"/>
                </a:solidFill>
                <a:hlinkClick r:id="rId4"/>
              </a:rPr>
              <a:t>://</a:t>
            </a:r>
            <a:r>
              <a:rPr lang="fr-FR" u="sng" dirty="0" smtClean="0">
                <a:solidFill>
                  <a:prstClr val="black"/>
                </a:solidFill>
                <a:hlinkClick r:id="rId4"/>
              </a:rPr>
              <a:t>pole-emploi-idf.fr/publications/contact-entreprise-carto-IDF_web.pdf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3275856" y="2643758"/>
            <a:ext cx="576064" cy="1072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365187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prstClr val="black"/>
                </a:solidFill>
              </a:rPr>
              <a:t>Cartographie et </a:t>
            </a:r>
            <a:r>
              <a:rPr lang="fr-FR" dirty="0" smtClean="0">
                <a:solidFill>
                  <a:prstClr val="black"/>
                </a:solidFill>
              </a:rPr>
              <a:t>lignes directes Recrutement disponible sous :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A29E-9339-4DB4-B089-425BE98885F0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15804" r="19006"/>
          <a:stretch/>
        </p:blipFill>
        <p:spPr bwMode="auto">
          <a:xfrm>
            <a:off x="11875" y="1556858"/>
            <a:ext cx="4738033" cy="35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4802082" y="1736569"/>
            <a:ext cx="473410" cy="552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" y="29319"/>
            <a:ext cx="1172761" cy="86721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20142" y="771550"/>
            <a:ext cx="815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68 Missions Locales en Ile-de-France</a:t>
            </a:r>
            <a:endParaRPr lang="fr-FR" dirty="0" smtClean="0"/>
          </a:p>
          <a:p>
            <a:r>
              <a:rPr lang="fr-FR" b="1" dirty="0" smtClean="0"/>
              <a:t>	</a:t>
            </a:r>
            <a:r>
              <a:rPr lang="fr-FR" dirty="0" smtClean="0"/>
              <a:t>et plus de 170 points d’accueil dans les 8 départements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31545" r="25974" b="2371"/>
          <a:stretch/>
        </p:blipFill>
        <p:spPr bwMode="auto">
          <a:xfrm>
            <a:off x="5701889" y="2790700"/>
            <a:ext cx="2549411" cy="224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038787" y="2483903"/>
            <a:ext cx="4018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Un accompagnement de l’insertion à l’autonomie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62235" y="1697535"/>
            <a:ext cx="388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Coordonnées disponibles sur l’annuaire en ligne : </a:t>
            </a:r>
            <a:r>
              <a:rPr lang="fr-FR" sz="1600" b="1" u="sng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fr-FR" sz="1600" b="1" u="sng" dirty="0" smtClean="0">
                <a:solidFill>
                  <a:prstClr val="black"/>
                </a:solidFill>
                <a:hlinkClick r:id="rId6"/>
              </a:rPr>
              <a:t>annuaire.arml-idf.org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9672" y="267494"/>
            <a:ext cx="727280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Missions Locales, les experts de la jeunesse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1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Box 511"/>
          <p:cNvSpPr txBox="1"/>
          <p:nvPr/>
        </p:nvSpPr>
        <p:spPr>
          <a:xfrm>
            <a:off x="133523" y="1579327"/>
            <a:ext cx="720080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783">
              <a:lnSpc>
                <a:spcPts val="2625"/>
              </a:lnSpc>
            </a:pPr>
            <a:r>
              <a:rPr lang="fr-FR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coordonnées des  8 Cap emploi franciliens :</a:t>
            </a:r>
            <a:endParaRPr lang="fr-FR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0" name="Tableau 5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93898"/>
              </p:ext>
            </p:extLst>
          </p:nvPr>
        </p:nvGraphicFramePr>
        <p:xfrm>
          <a:off x="2929895" y="2067694"/>
          <a:ext cx="6106601" cy="2839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6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Paris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 (</a:t>
                      </a: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75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) : </a:t>
                      </a:r>
                      <a:r>
                        <a:rPr lang="fr-FR" sz="900" dirty="0"/>
                        <a:t>2 sites </a:t>
                      </a:r>
                      <a:r>
                        <a:rPr lang="fr-FR" sz="900" u="sng" dirty="0">
                          <a:hlinkClick r:id="rId2"/>
                        </a:rPr>
                        <a:t>contact@capemploi75.org</a:t>
                      </a: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01 44 52 40 60 </a:t>
                      </a:r>
                      <a:r>
                        <a:rPr lang="fr-FR" sz="900" dirty="0">
                          <a:hlinkClick r:id="rId3"/>
                        </a:rPr>
                        <a:t>http://capemploi75.org/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 defTabSz="896938"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Seine-et-Marne (77)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Clear Sans Regular"/>
                        </a:rPr>
                        <a:t>: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4 sites </a:t>
                      </a:r>
                      <a:r>
                        <a:rPr lang="fr-FR" sz="900" dirty="0"/>
                        <a:t>- </a:t>
                      </a:r>
                      <a:r>
                        <a:rPr lang="fr-FR" sz="900" u="sng" dirty="0">
                          <a:hlinkClick r:id="rId4"/>
                        </a:rPr>
                        <a:t>info@capemploi77.fr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01 64 79 59 32 </a:t>
                      </a:r>
                      <a:r>
                        <a:rPr lang="fr-FR" sz="900" dirty="0">
                          <a:hlinkClick r:id="rId5"/>
                        </a:rPr>
                        <a:t>https://www.capemploi77.fr/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Yvelines (78) 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: </a:t>
                      </a:r>
                      <a:r>
                        <a:rPr lang="fr-FR" sz="900" dirty="0"/>
                        <a:t>2 sites 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 </a:t>
                      </a:r>
                      <a:r>
                        <a:rPr lang="fr-FR" sz="900" dirty="0">
                          <a:hlinkClick r:id="rId6"/>
                        </a:rPr>
                        <a:t>contact@capemploi78.fr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01 34 01 30 00 </a:t>
                      </a:r>
                      <a:r>
                        <a:rPr lang="fr-FR" sz="900" dirty="0">
                          <a:hlinkClick r:id="rId7"/>
                        </a:rPr>
                        <a:t>https://www.capemploi-78.com/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b="1" kern="1200" dirty="0">
                          <a:solidFill>
                            <a:srgbClr val="1B1B1B"/>
                          </a:solidFill>
                          <a:latin typeface="Clear Sans Regular"/>
                          <a:ea typeface="+mn-ea"/>
                          <a:cs typeface="+mn-cs"/>
                        </a:rPr>
                        <a:t>Essonne (91)</a:t>
                      </a:r>
                      <a:r>
                        <a:rPr lang="fr-FR" sz="900" b="1" dirty="0"/>
                        <a:t> </a:t>
                      </a:r>
                      <a:r>
                        <a:rPr lang="fr-FR" sz="900" b="1" dirty="0" smtClean="0"/>
                        <a:t>: </a:t>
                      </a:r>
                      <a:r>
                        <a:rPr lang="fr-FR" sz="900" dirty="0" smtClean="0"/>
                        <a:t>2 </a:t>
                      </a:r>
                      <a:r>
                        <a:rPr lang="fr-FR" sz="900" dirty="0"/>
                        <a:t>sites </a:t>
                      </a:r>
                      <a:r>
                        <a:rPr lang="fr-FR" sz="900" dirty="0">
                          <a:hlinkClick r:id="rId8"/>
                        </a:rPr>
                        <a:t>contact</a:t>
                      </a:r>
                      <a:r>
                        <a:rPr lang="fr-FR" sz="900" u="sng" dirty="0">
                          <a:hlinkClick r:id="rId8"/>
                        </a:rPr>
                        <a:t>@capemploi91.com</a:t>
                      </a:r>
                      <a:endParaRPr lang="fr-FR" sz="900" u="sng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01 60 79 21 05 </a:t>
                      </a:r>
                      <a:r>
                        <a:rPr lang="fr-FR" sz="900" dirty="0">
                          <a:hlinkClick r:id="rId9"/>
                        </a:rPr>
                        <a:t>https://www.capemploi91.com/</a:t>
                      </a:r>
                      <a:r>
                        <a:rPr lang="fr-FR" sz="900" dirty="0"/>
                        <a:t> </a:t>
                      </a:r>
                    </a:p>
                  </a:txBody>
                  <a:tcPr marL="45720" marR="45720" marT="22860" marB="22860">
                    <a:lnR w="12700" cap="flat" cmpd="sng" algn="ctr">
                      <a:solidFill>
                        <a:srgbClr val="12A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Hauts-de-Seine (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92) : 2</a:t>
                      </a:r>
                      <a:r>
                        <a:rPr lang="fr-FR" sz="900" dirty="0"/>
                        <a:t> sites 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 </a:t>
                      </a:r>
                      <a:r>
                        <a:rPr lang="fr-FR" sz="900" u="sng" dirty="0">
                          <a:hlinkClick r:id="rId10"/>
                        </a:rPr>
                        <a:t>contact@capemploi92.org</a:t>
                      </a:r>
                      <a:r>
                        <a:rPr lang="fr-FR" sz="900" dirty="0"/>
                        <a:t> 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01 42 53 76 76  </a:t>
                      </a:r>
                      <a:r>
                        <a:rPr lang="fr-FR" sz="900" dirty="0">
                          <a:hlinkClick r:id="rId11"/>
                        </a:rPr>
                        <a:t>https://www.capemploi92.fr/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Seine-Saint-Denis (93) </a:t>
                      </a:r>
                      <a:r>
                        <a:rPr lang="en-US" sz="900" dirty="0">
                          <a:solidFill>
                            <a:srgbClr val="1B1B1B"/>
                          </a:solidFill>
                          <a:latin typeface="Clear Sans Regular"/>
                        </a:rPr>
                        <a:t>: </a:t>
                      </a:r>
                      <a:r>
                        <a:rPr lang="fr-FR" sz="900" dirty="0"/>
                        <a:t>3 sites </a:t>
                      </a:r>
                      <a:r>
                        <a:rPr lang="fr-FR" sz="900" u="sng" dirty="0">
                          <a:hlinkClick r:id="rId12"/>
                        </a:rPr>
                        <a:t>contact@capemploi93.org</a:t>
                      </a:r>
                      <a:r>
                        <a:rPr lang="fr-FR" sz="9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01 48 19 88 60 </a:t>
                      </a:r>
                      <a:r>
                        <a:rPr lang="fr-FR" sz="900" dirty="0">
                          <a:hlinkClick r:id="rId13"/>
                        </a:rPr>
                        <a:t>https://www.capemploi93.org/</a:t>
                      </a: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Val-de-Marne (94) : </a:t>
                      </a:r>
                      <a:r>
                        <a:rPr lang="fr-FR" sz="900" b="1" dirty="0">
                          <a:solidFill>
                            <a:srgbClr val="1B1B1B"/>
                          </a:solidFill>
                          <a:latin typeface="Clear Sans Regular"/>
                        </a:rPr>
                        <a:t>2</a:t>
                      </a:r>
                      <a:r>
                        <a:rPr lang="fr-FR" sz="900" dirty="0"/>
                        <a:t> sites </a:t>
                      </a:r>
                      <a:r>
                        <a:rPr lang="fr-FR" sz="900" u="sng" dirty="0">
                          <a:hlinkClick r:id="rId14"/>
                        </a:rPr>
                        <a:t>secretariat.creteil@capemploi94.com</a:t>
                      </a:r>
                      <a:r>
                        <a:rPr lang="fr-FR" sz="9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01 45 13 28 90 </a:t>
                      </a:r>
                      <a:r>
                        <a:rPr lang="fr-FR" sz="900" dirty="0">
                          <a:hlinkClick r:id="rId15"/>
                        </a:rPr>
                        <a:t>https://www.capemploi-94.com/</a:t>
                      </a:r>
                      <a:r>
                        <a:rPr lang="fr-FR" sz="900" dirty="0"/>
                        <a:t> 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b="1" kern="1200" dirty="0">
                          <a:solidFill>
                            <a:srgbClr val="1B1B1B"/>
                          </a:solidFill>
                          <a:latin typeface="Clear Sans Regular"/>
                          <a:ea typeface="+mn-ea"/>
                          <a:cs typeface="+mn-cs"/>
                        </a:rPr>
                        <a:t>Val </a:t>
                      </a:r>
                      <a:r>
                        <a:rPr lang="fr-FR" sz="900" b="1" kern="1200" dirty="0" smtClean="0">
                          <a:solidFill>
                            <a:srgbClr val="1B1B1B"/>
                          </a:solidFill>
                          <a:latin typeface="Clear Sans Regular"/>
                          <a:ea typeface="+mn-ea"/>
                          <a:cs typeface="+mn-cs"/>
                        </a:rPr>
                        <a:t>d'Oise (95) : 1</a:t>
                      </a:r>
                      <a:r>
                        <a:rPr lang="fr-FR" sz="900" dirty="0" smtClean="0"/>
                        <a:t> site</a:t>
                      </a:r>
                      <a:r>
                        <a:rPr lang="fr-FR" sz="900" baseline="0" dirty="0" smtClean="0"/>
                        <a:t> </a:t>
                      </a:r>
                      <a:r>
                        <a:rPr lang="fr-FR" sz="900" u="sng" dirty="0" smtClean="0">
                          <a:hlinkClick r:id="rId16"/>
                        </a:rPr>
                        <a:t>accueil@capemploi95.org</a:t>
                      </a:r>
                      <a:r>
                        <a:rPr lang="fr-FR" sz="900" dirty="0" smtClean="0"/>
                        <a:t> </a:t>
                      </a:r>
                      <a:endParaRPr lang="fr-FR" sz="900" dirty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 </a:t>
                      </a:r>
                      <a:r>
                        <a:rPr lang="fr-FR" sz="900" dirty="0"/>
                        <a:t>09 72 75 12 13 </a:t>
                      </a:r>
                      <a:r>
                        <a:rPr lang="fr-FR" sz="900" dirty="0">
                          <a:hlinkClick r:id="rId9"/>
                        </a:rPr>
                        <a:t>https://www.capemploi-95.com/</a:t>
                      </a:r>
                      <a:r>
                        <a:rPr lang="fr-FR" sz="900" dirty="0"/>
                        <a:t> 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rgbClr val="12A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991329FA-6449-4F14-831E-A688CC96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839"/>
            <a:ext cx="296536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942"/>
            <a:ext cx="6552727" cy="1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5" y="171685"/>
            <a:ext cx="1937799" cy="12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45784" y="339502"/>
            <a:ext cx="6228693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spcAft>
                <a:spcPts val="450"/>
              </a:spcAft>
            </a:pPr>
            <a:r>
              <a:rPr lang="fr-FR" b="1" i="1" dirty="0">
                <a:solidFill>
                  <a:schemeClr val="bg1"/>
                </a:solidFill>
              </a:rPr>
              <a:t>Le réseau se mobilise pour amplifier l’insertion professionnelle des personnes en situation de </a:t>
            </a:r>
            <a:r>
              <a:rPr lang="fr-FR" b="1" i="1" dirty="0" smtClean="0">
                <a:solidFill>
                  <a:schemeClr val="bg1"/>
                </a:solidFill>
              </a:rPr>
              <a:t>handicap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9430" y="1001201"/>
            <a:ext cx="398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spcAft>
                <a:spcPts val="600"/>
              </a:spcAft>
            </a:pPr>
            <a:r>
              <a:rPr lang="fr-F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https://www.cheops-iledefrance.com/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563888" y="1048664"/>
            <a:ext cx="365542" cy="27440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1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3346" y="2253252"/>
            <a:ext cx="88045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FR" sz="2000" dirty="0" smtClean="0">
                <a:solidFill>
                  <a:prstClr val="black"/>
                </a:solidFill>
              </a:rPr>
              <a:t>Introduction </a:t>
            </a:r>
            <a:r>
              <a:rPr lang="fr-FR" sz="2000" dirty="0" smtClean="0">
                <a:solidFill>
                  <a:prstClr val="black"/>
                </a:solidFill>
              </a:rPr>
              <a:t>du Chef de la mission ville de la Préfecture de région</a:t>
            </a:r>
          </a:p>
          <a:p>
            <a:pPr algn="ctr">
              <a:spcAft>
                <a:spcPts val="1800"/>
              </a:spcAft>
            </a:pPr>
            <a:r>
              <a:rPr lang="fr-F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Matthieu PITON</a:t>
            </a:r>
            <a:endParaRPr lang="fr-FR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4448" y="418916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0305" y="1381733"/>
            <a:ext cx="7632849" cy="272382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des emplois aidés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sur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Emploi Compétences (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PEC)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 pratiques de recrutement 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Témoignages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Echanges : Questions/réponses</a:t>
            </a:r>
          </a:p>
          <a:p>
            <a:pPr marL="400050" indent="-400050">
              <a:buFont typeface="+mj-lt"/>
              <a:buAutoNum type="romanUcPeriod"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01139" y="6275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10" name="Organigramme : Fusion 9"/>
          <p:cNvSpPr/>
          <p:nvPr/>
        </p:nvSpPr>
        <p:spPr>
          <a:xfrm rot="16200000">
            <a:off x="371094" y="2907603"/>
            <a:ext cx="593427" cy="385063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465950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7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04" y="1197384"/>
            <a:ext cx="3501591" cy="23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4448" y="418916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0305" y="1381733"/>
            <a:ext cx="7632849" cy="272382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des emplois aidés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sur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Emploi Compétences (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PEC)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recrutement 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Témoignages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Echanges : Questions/réponses</a:t>
            </a:r>
          </a:p>
          <a:p>
            <a:pPr marL="400050" indent="-400050">
              <a:buFont typeface="+mj-lt"/>
              <a:buAutoNum type="romanUcPeriod"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01139" y="6275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10" name="Organigramme : Fusion 9"/>
          <p:cNvSpPr/>
          <p:nvPr/>
        </p:nvSpPr>
        <p:spPr>
          <a:xfrm rot="16200000">
            <a:off x="366632" y="3441990"/>
            <a:ext cx="593427" cy="385063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5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465950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30" y="1131590"/>
            <a:ext cx="3065329" cy="28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ctr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253252"/>
            <a:ext cx="9000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FR" sz="2000" dirty="0" smtClean="0"/>
              <a:t>Conclusion </a:t>
            </a:r>
            <a:r>
              <a:rPr lang="fr-FR" sz="2000" dirty="0" smtClean="0"/>
              <a:t>du Chef de la mission ville de la Préfecture de région</a:t>
            </a:r>
          </a:p>
          <a:p>
            <a:pPr algn="ctr">
              <a:spcAft>
                <a:spcPts val="1800"/>
              </a:spcAft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Matthieu PITON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188187"/>
            <a:ext cx="688949" cy="36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3723878"/>
            <a:ext cx="82803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algn="ctr">
              <a:lnSpc>
                <a:spcPct val="90000"/>
              </a:lnSpc>
            </a:pPr>
            <a:endParaRPr lang="fr-FR" sz="1600" b="1" cap="al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950"/>
            <a:ext cx="1150951" cy="979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87" y="574393"/>
            <a:ext cx="936104" cy="7378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1183" y="1213778"/>
            <a:ext cx="416482" cy="29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334029" y="1707654"/>
            <a:ext cx="8424334" cy="2880320"/>
          </a:xfrm>
        </p:spPr>
        <p:txBody>
          <a:bodyPr/>
          <a:lstStyle/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PARTICIPATION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529012"/>
            <a:ext cx="1236527" cy="78325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5" y="485795"/>
            <a:ext cx="2584142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84448" y="418916"/>
            <a:ext cx="1584176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0305" y="1381733"/>
            <a:ext cx="7632849" cy="272382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des emplois aidés 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sur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Emploi Compétences (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PEC)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arabicParenR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 pratiques de recrutement 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Témoignages</a:t>
            </a:r>
          </a:p>
          <a:p>
            <a:pPr marL="400050" indent="-400050">
              <a:spcBef>
                <a:spcPts val="1800"/>
              </a:spcBef>
              <a:buFont typeface="+mj-lt"/>
              <a:buAutoNum type="romanU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Echanges : Questions/réponses</a:t>
            </a:r>
          </a:p>
          <a:p>
            <a:pPr marL="400050" indent="-400050">
              <a:buFont typeface="+mj-lt"/>
              <a:buAutoNum type="romanUcPeriod"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01139" y="6275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10" name="Organigramme : Fusion 9"/>
          <p:cNvSpPr/>
          <p:nvPr/>
        </p:nvSpPr>
        <p:spPr>
          <a:xfrm rot="16200000">
            <a:off x="401060" y="1964533"/>
            <a:ext cx="593427" cy="385063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97161" y="512784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		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9D557B-7381-48B2-8016-DD495E8783EA}"/>
              </a:ext>
            </a:extLst>
          </p:cNvPr>
          <p:cNvSpPr txBox="1"/>
          <p:nvPr/>
        </p:nvSpPr>
        <p:spPr>
          <a:xfrm>
            <a:off x="1577822" y="28133"/>
            <a:ext cx="5370441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	</a:t>
            </a:r>
            <a:r>
              <a:rPr lang="fr-FR" sz="2100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Quels AVANTAGES ?</a:t>
            </a:r>
            <a:endParaRPr lang="fr-FR" sz="2100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2631"/>
            <a:ext cx="360040" cy="36004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5" y="2246973"/>
            <a:ext cx="633254" cy="76427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5" y="3701813"/>
            <a:ext cx="554892" cy="2775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27" y="1322086"/>
            <a:ext cx="813716" cy="62618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74" y="869972"/>
            <a:ext cx="593805" cy="593805"/>
          </a:xfrm>
          <a:prstGeom prst="rect">
            <a:avLst/>
          </a:prstGeom>
        </p:spPr>
      </p:pic>
      <p:sp>
        <p:nvSpPr>
          <p:cNvPr id="1027" name="Rectangle 1026"/>
          <p:cNvSpPr/>
          <p:nvPr/>
        </p:nvSpPr>
        <p:spPr>
          <a:xfrm>
            <a:off x="7179199" y="4889584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i="1" dirty="0" smtClean="0">
                <a:solidFill>
                  <a:schemeClr val="bg1">
                    <a:lumMod val="50000"/>
                  </a:schemeClr>
                </a:solidFill>
                <a:latin typeface="Marianne"/>
              </a:rPr>
              <a:t>*dans </a:t>
            </a:r>
            <a:r>
              <a:rPr lang="fr-FR" sz="800" b="1" i="1" dirty="0">
                <a:solidFill>
                  <a:schemeClr val="bg1">
                    <a:lumMod val="50000"/>
                  </a:schemeClr>
                </a:solidFill>
                <a:latin typeface="Marianne"/>
              </a:rPr>
              <a:t>la limite du SMIC </a:t>
            </a:r>
            <a:endParaRPr lang="fr-FR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654" y="1064589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25"/>
              </a:spcBef>
              <a:spcAft>
                <a:spcPts val="600"/>
              </a:spcAft>
            </a:pPr>
            <a:r>
              <a:rPr lang="fr-FR" sz="1600" b="1" dirty="0">
                <a:latin typeface="Marianne"/>
              </a:rPr>
              <a:t>Renforcer son effectif à moindre coût…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27784" y="1465901"/>
            <a:ext cx="641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arianne"/>
              </a:rPr>
              <a:t>…tout en ayant une démarche citoyenne et </a:t>
            </a:r>
            <a:r>
              <a:rPr lang="fr-FR" sz="1600" b="1" dirty="0" smtClean="0">
                <a:latin typeface="Marianne"/>
              </a:rPr>
              <a:t>inclusive</a:t>
            </a:r>
            <a:endParaRPr lang="fr-FR" sz="1600" b="1" dirty="0">
              <a:latin typeface="Mariann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4025" y="2341293"/>
            <a:ext cx="657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Marianne"/>
              </a:rPr>
              <a:t>Couvrir des besoins de </a:t>
            </a:r>
            <a:r>
              <a:rPr lang="fr-FR" sz="1600" b="1" dirty="0" smtClean="0">
                <a:latin typeface="Marianne"/>
              </a:rPr>
              <a:t>recrutements immédiats en </a:t>
            </a:r>
            <a:r>
              <a:rPr lang="fr-FR" sz="1600" b="1" dirty="0">
                <a:latin typeface="Marianne"/>
              </a:rPr>
              <a:t>s’appuyant sur des personnes </a:t>
            </a:r>
            <a:r>
              <a:rPr lang="fr-FR" sz="1600" b="1" dirty="0" smtClean="0">
                <a:latin typeface="Marianne"/>
              </a:rPr>
              <a:t>du </a:t>
            </a:r>
            <a:r>
              <a:rPr lang="fr-FR" sz="1600" b="1" dirty="0">
                <a:latin typeface="Marianne"/>
              </a:rPr>
              <a:t>territoire, notamment des </a:t>
            </a:r>
            <a:r>
              <a:rPr lang="fr-FR" sz="1600" b="1" dirty="0" smtClean="0">
                <a:latin typeface="Marianne"/>
              </a:rPr>
              <a:t>jeunes</a:t>
            </a:r>
            <a:endParaRPr lang="fr-FR" sz="1600" b="1" dirty="0">
              <a:latin typeface="Marianne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5736" y="3548213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latin typeface="Marianne"/>
              </a:rPr>
              <a:t>L’Etat </a:t>
            </a:r>
            <a:r>
              <a:rPr lang="fr-FR" sz="1600" b="1" dirty="0">
                <a:latin typeface="Marianne"/>
              </a:rPr>
              <a:t>prend en charge une partie du salaire </a:t>
            </a:r>
            <a:r>
              <a:rPr lang="fr-FR" sz="1600" b="1" dirty="0" smtClean="0">
                <a:latin typeface="Marianne"/>
              </a:rPr>
              <a:t>des personnes recrutées </a:t>
            </a:r>
            <a:r>
              <a:rPr lang="fr-FR" sz="1600" b="1" dirty="0">
                <a:latin typeface="Marianne"/>
              </a:rPr>
              <a:t>en contrat </a:t>
            </a:r>
            <a:r>
              <a:rPr lang="fr-FR" sz="1600" b="1" dirty="0" smtClean="0">
                <a:latin typeface="Marianne"/>
              </a:rPr>
              <a:t>aidé</a:t>
            </a:r>
            <a:endParaRPr lang="fr-FR" sz="1600" b="1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3537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9912" y="465950"/>
            <a:ext cx="1656184" cy="95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10" name="Rectangle à coins arrondis 9"/>
          <p:cNvSpPr/>
          <p:nvPr/>
        </p:nvSpPr>
        <p:spPr>
          <a:xfrm>
            <a:off x="538225" y="728033"/>
            <a:ext cx="8115442" cy="1195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28" y="179042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9D557B-7381-48B2-8016-DD495E8783EA}"/>
              </a:ext>
            </a:extLst>
          </p:cNvPr>
          <p:cNvSpPr txBox="1"/>
          <p:nvPr/>
        </p:nvSpPr>
        <p:spPr>
          <a:xfrm>
            <a:off x="1012477" y="7404"/>
            <a:ext cx="744795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  <a:r>
              <a:rPr lang="fr-FR" sz="2100" b="1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DU secteur </a:t>
            </a: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NON MARCHAND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3D0C67B-9FAA-4793-9ECF-95F3D4D46A0E}"/>
              </a:ext>
            </a:extLst>
          </p:cNvPr>
          <p:cNvSpPr txBox="1"/>
          <p:nvPr/>
        </p:nvSpPr>
        <p:spPr>
          <a:xfrm>
            <a:off x="2250234" y="1152287"/>
            <a:ext cx="5730482" cy="6104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32159" algn="just">
              <a:spcAft>
                <a:spcPts val="450"/>
              </a:spcAft>
            </a:pPr>
            <a:r>
              <a:rPr lang="fr-FR" sz="2000" b="1" dirty="0" smtClean="0"/>
              <a:t>Les Parcours </a:t>
            </a:r>
            <a:r>
              <a:rPr lang="fr-FR" sz="2000" b="1" dirty="0"/>
              <a:t>Emploi Compétences (PEC</a:t>
            </a:r>
            <a:r>
              <a:rPr lang="fr-FR" sz="2000" b="1" dirty="0" smtClean="0"/>
              <a:t>)</a:t>
            </a:r>
            <a:endParaRPr lang="fr-FR" sz="1400" dirty="0" smtClean="0"/>
          </a:p>
          <a:p>
            <a:pPr marL="132159" algn="just">
              <a:spcAft>
                <a:spcPts val="450"/>
              </a:spcAft>
            </a:pPr>
            <a:endParaRPr lang="fr-FR" sz="1100" dirty="0"/>
          </a:p>
        </p:txBody>
      </p:sp>
      <p:pic>
        <p:nvPicPr>
          <p:cNvPr id="19" name="Graphique 34" descr="Flèches de chevron contour">
            <a:extLst>
              <a:ext uri="{FF2B5EF4-FFF2-40B4-BE49-F238E27FC236}">
                <a16:creationId xmlns:a16="http://schemas.microsoft.com/office/drawing/2014/main" xmlns="" id="{C538A30E-0543-4849-8FE2-C8997E3FD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3779912" y="3912043"/>
            <a:ext cx="270000" cy="270000"/>
          </a:xfrm>
          <a:prstGeom prst="rect">
            <a:avLst/>
          </a:prstGeom>
          <a:ln>
            <a:noFill/>
          </a:ln>
        </p:spPr>
      </p:pic>
      <p:sp>
        <p:nvSpPr>
          <p:cNvPr id="3" name="Flèche droite 2"/>
          <p:cNvSpPr/>
          <p:nvPr/>
        </p:nvSpPr>
        <p:spPr>
          <a:xfrm>
            <a:off x="1887577" y="1152287"/>
            <a:ext cx="503691" cy="426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17" y="946051"/>
            <a:ext cx="803538" cy="75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 rot="5400000">
            <a:off x="993086" y="624868"/>
            <a:ext cx="677108" cy="1481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SECTEUR </a:t>
            </a:r>
            <a:endParaRPr lang="fr-FR" sz="1600" b="1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NON </a:t>
            </a:r>
            <a:r>
              <a:rPr lang="fr-FR" sz="1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MARCHAND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1640" y="2535180"/>
            <a:ext cx="8084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 smtClean="0"/>
              <a:t>Tous les employeurs </a:t>
            </a:r>
            <a:r>
              <a:rPr lang="fr-FR" sz="1400" b="1" dirty="0"/>
              <a:t>du secteur </a:t>
            </a:r>
            <a:r>
              <a:rPr lang="fr-FR" sz="1400" b="1" dirty="0" smtClean="0"/>
              <a:t>non marchand </a:t>
            </a:r>
            <a:endParaRPr lang="fr-FR" sz="1400" b="1" dirty="0"/>
          </a:p>
          <a:p>
            <a:r>
              <a:rPr lang="fr-FR" sz="1400" b="1" dirty="0" smtClean="0"/>
              <a:t>       </a:t>
            </a:r>
            <a:r>
              <a:rPr lang="fr-FR" sz="1400" b="1" u="sng" dirty="0" smtClean="0"/>
              <a:t>ou</a:t>
            </a:r>
            <a:r>
              <a:rPr lang="fr-FR" sz="1400" b="1" dirty="0" smtClean="0"/>
              <a:t> possédant une délégation de mission de service public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58" y="3303742"/>
            <a:ext cx="2182435" cy="14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14F6822-99E3-439E-821E-DE863415EF7C}"/>
              </a:ext>
            </a:extLst>
          </p:cNvPr>
          <p:cNvSpPr txBox="1"/>
          <p:nvPr/>
        </p:nvSpPr>
        <p:spPr>
          <a:xfrm>
            <a:off x="4009750" y="3893154"/>
            <a:ext cx="388903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25"/>
              </a:spcBef>
            </a:pPr>
            <a:r>
              <a:rPr lang="fr-FR" sz="1400" b="1" dirty="0" smtClean="0"/>
              <a:t>Toute personne sans emploi</a:t>
            </a:r>
            <a:endParaRPr lang="fr-FR" sz="1400" b="1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23FB20D-E975-4323-8F8C-383F2BA9F065}"/>
              </a:ext>
            </a:extLst>
          </p:cNvPr>
          <p:cNvSpPr txBox="1"/>
          <p:nvPr/>
        </p:nvSpPr>
        <p:spPr>
          <a:xfrm>
            <a:off x="3394493" y="3442479"/>
            <a:ext cx="3958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POUR </a:t>
            </a:r>
            <a:r>
              <a:rPr lang="fr-FR" b="1" cap="all" dirty="0">
                <a:solidFill>
                  <a:srgbClr val="263375"/>
                </a:solidFill>
                <a:latin typeface="Marianne"/>
              </a:rPr>
              <a:t>QUELS BÉNÉFICIAIRES </a:t>
            </a:r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?</a:t>
            </a:r>
            <a:endParaRPr lang="fr-FR" b="1" cap="all" dirty="0">
              <a:solidFill>
                <a:srgbClr val="263375"/>
              </a:solidFill>
              <a:latin typeface="Marianne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A23FB20D-E975-4323-8F8C-383F2BA9F065}"/>
              </a:ext>
            </a:extLst>
          </p:cNvPr>
          <p:cNvSpPr txBox="1"/>
          <p:nvPr/>
        </p:nvSpPr>
        <p:spPr>
          <a:xfrm>
            <a:off x="503130" y="2099980"/>
            <a:ext cx="399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POUR QUELS EMPLOYEURS ?</a:t>
            </a:r>
            <a:endParaRPr lang="fr-FR" b="1" cap="all" dirty="0">
              <a:solidFill>
                <a:srgbClr val="263375"/>
              </a:solidFill>
              <a:latin typeface="Marianne"/>
            </a:endParaRPr>
          </a:p>
        </p:txBody>
      </p:sp>
      <p:pic>
        <p:nvPicPr>
          <p:cNvPr id="31" name="Graphique 34" descr="Flèches de chevron contour">
            <a:extLst>
              <a:ext uri="{FF2B5EF4-FFF2-40B4-BE49-F238E27FC236}">
                <a16:creationId xmlns:a16="http://schemas.microsoft.com/office/drawing/2014/main" xmlns="" id="{C538A30E-0543-4849-8FE2-C8997E3FD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1073711" y="2545640"/>
            <a:ext cx="270000" cy="270000"/>
          </a:xfrm>
          <a:prstGeom prst="rect">
            <a:avLst/>
          </a:prstGeom>
          <a:ln>
            <a:noFill/>
          </a:ln>
        </p:spPr>
      </p:pic>
      <p:sp>
        <p:nvSpPr>
          <p:cNvPr id="32" name="Ellipse 31"/>
          <p:cNvSpPr/>
          <p:nvPr/>
        </p:nvSpPr>
        <p:spPr>
          <a:xfrm rot="1242978">
            <a:off x="6797264" y="2160070"/>
            <a:ext cx="2409854" cy="162235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spcAft>
                <a:spcPts val="225"/>
              </a:spcAft>
            </a:pPr>
            <a:r>
              <a:rPr lang="fr-FR" sz="1200" b="1" dirty="0" smtClean="0"/>
              <a:t>Accessible </a:t>
            </a:r>
            <a:r>
              <a:rPr lang="fr-FR" sz="1200" b="1" dirty="0"/>
              <a:t>aux petites </a:t>
            </a:r>
            <a:r>
              <a:rPr lang="fr-FR" sz="1200" b="1" dirty="0" smtClean="0"/>
              <a:t>associations</a:t>
            </a:r>
          </a:p>
          <a:p>
            <a:pPr algn="ctr">
              <a:spcAft>
                <a:spcPts val="225"/>
              </a:spcAft>
            </a:pPr>
            <a:r>
              <a:rPr lang="fr-FR" sz="1100" b="1" dirty="0" smtClean="0"/>
              <a:t>avec </a:t>
            </a:r>
            <a:r>
              <a:rPr lang="fr-FR" sz="1100" b="1" dirty="0"/>
              <a:t>l’ouverture </a:t>
            </a:r>
            <a:r>
              <a:rPr lang="fr-FR" sz="1100" b="1" dirty="0" smtClean="0"/>
              <a:t>du </a:t>
            </a:r>
            <a:r>
              <a:rPr lang="fr-FR" sz="1100" b="1" dirty="0"/>
              <a:t>tutorat </a:t>
            </a:r>
            <a:r>
              <a:rPr lang="fr-FR" sz="1100" b="1" dirty="0" smtClean="0"/>
              <a:t>aux bénévoles actifs</a:t>
            </a:r>
          </a:p>
          <a:p>
            <a:pPr algn="ctr">
              <a:spcAft>
                <a:spcPts val="1800"/>
              </a:spcAft>
            </a:pPr>
            <a:r>
              <a:rPr lang="fr-FR" sz="800" dirty="0" smtClean="0"/>
              <a:t>(contre 2 ans ancienneté en tant que salarié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99408" l="1338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153">
            <a:off x="7736115" y="1949928"/>
            <a:ext cx="1297625" cy="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323528" y="293179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9D557B-7381-48B2-8016-DD495E8783EA}"/>
              </a:ext>
            </a:extLst>
          </p:cNvPr>
          <p:cNvSpPr txBox="1"/>
          <p:nvPr/>
        </p:nvSpPr>
        <p:spPr>
          <a:xfrm>
            <a:off x="1577822" y="28133"/>
            <a:ext cx="6162530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	</a:t>
            </a:r>
            <a:r>
              <a:rPr lang="fr-FR" sz="2100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SOUS QUELLE FORME ?</a:t>
            </a:r>
            <a:endParaRPr lang="fr-FR" sz="2100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2A17FA-C83D-4D17-878C-8BF79845355A}"/>
              </a:ext>
            </a:extLst>
          </p:cNvPr>
          <p:cNvSpPr/>
          <p:nvPr/>
        </p:nvSpPr>
        <p:spPr>
          <a:xfrm>
            <a:off x="395536" y="799873"/>
            <a:ext cx="6847500" cy="119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marL="96223">
              <a:tabLst>
                <a:tab pos="355591" algn="l"/>
              </a:tabLst>
            </a:pPr>
            <a:r>
              <a:rPr lang="fr-FR" b="1" cap="all" dirty="0">
                <a:solidFill>
                  <a:srgbClr val="263375"/>
                </a:solidFill>
                <a:latin typeface="Marianne"/>
              </a:rPr>
              <a:t>QUEL TYPE DE CONTRAT </a:t>
            </a:r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?</a:t>
            </a:r>
            <a:endParaRPr lang="fr-FR" b="1" cap="all" dirty="0">
              <a:solidFill>
                <a:srgbClr val="263375"/>
              </a:solidFill>
              <a:latin typeface="Marianne"/>
            </a:endParaRPr>
          </a:p>
          <a:p>
            <a:pPr marL="96223">
              <a:tabLst>
                <a:tab pos="355591" algn="l"/>
              </a:tabLst>
            </a:pPr>
            <a:endParaRPr lang="fr-FR" sz="500" b="1" cap="all" dirty="0">
              <a:solidFill>
                <a:srgbClr val="263375"/>
              </a:solidFill>
              <a:latin typeface="Marianne"/>
            </a:endParaRPr>
          </a:p>
          <a:p>
            <a:pPr marL="446088" lvl="2" indent="-180975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  <a:tabLst>
                <a:tab pos="355591" algn="l"/>
              </a:tabLst>
            </a:pPr>
            <a:r>
              <a:rPr lang="fr-FR" sz="1400" b="1" dirty="0">
                <a:solidFill>
                  <a:schemeClr val="tx1"/>
                </a:solidFill>
              </a:rPr>
              <a:t>CDI ou CDD d’au moins 6 </a:t>
            </a:r>
            <a:r>
              <a:rPr lang="fr-FR" sz="1400" b="1" dirty="0" smtClean="0">
                <a:solidFill>
                  <a:schemeClr val="tx1"/>
                </a:solidFill>
              </a:rPr>
              <a:t>mois</a:t>
            </a:r>
            <a:endParaRPr lang="fr-FR" sz="1400" dirty="0">
              <a:solidFill>
                <a:schemeClr val="tx1"/>
              </a:solidFill>
            </a:endParaRPr>
          </a:p>
          <a:p>
            <a:pPr marL="446088" lvl="2" indent="-180975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  <a:tabLst>
                <a:tab pos="355591" algn="l"/>
              </a:tabLst>
            </a:pPr>
            <a:r>
              <a:rPr lang="fr-FR" sz="1400" dirty="0">
                <a:solidFill>
                  <a:schemeClr val="tx1"/>
                </a:solidFill>
              </a:rPr>
              <a:t>à </a:t>
            </a:r>
            <a:r>
              <a:rPr lang="fr-FR" sz="1400" b="1" dirty="0" smtClean="0">
                <a:solidFill>
                  <a:schemeClr val="tx1"/>
                </a:solidFill>
              </a:rPr>
              <a:t>temps plein </a:t>
            </a:r>
            <a:r>
              <a:rPr lang="fr-FR" sz="1400" dirty="0">
                <a:solidFill>
                  <a:schemeClr val="tx1"/>
                </a:solidFill>
              </a:rPr>
              <a:t>ou à </a:t>
            </a:r>
            <a:r>
              <a:rPr lang="fr-FR" sz="1400" b="1" dirty="0">
                <a:solidFill>
                  <a:schemeClr val="tx1"/>
                </a:solidFill>
              </a:rPr>
              <a:t>temps partiel </a:t>
            </a:r>
            <a:r>
              <a:rPr lang="fr-FR" sz="1400" dirty="0">
                <a:solidFill>
                  <a:schemeClr val="tx1"/>
                </a:solidFill>
              </a:rPr>
              <a:t>d’une durée hebdomadaire </a:t>
            </a:r>
            <a:r>
              <a:rPr lang="fr-FR" sz="1400" dirty="0" smtClean="0">
                <a:solidFill>
                  <a:schemeClr val="tx1"/>
                </a:solidFill>
              </a:rPr>
              <a:t>d’au moins </a:t>
            </a:r>
            <a:r>
              <a:rPr lang="fr-FR" sz="1400" b="1" dirty="0" smtClean="0">
                <a:solidFill>
                  <a:schemeClr val="tx1"/>
                </a:solidFill>
              </a:rPr>
              <a:t>20h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fr-FR" sz="1400" b="1" dirty="0">
              <a:solidFill>
                <a:schemeClr val="tx1"/>
              </a:solidFill>
            </a:endParaRPr>
          </a:p>
          <a:p>
            <a:pPr marL="96223">
              <a:spcAft>
                <a:spcPts val="450"/>
              </a:spcAft>
              <a:tabLst>
                <a:tab pos="355591" algn="l"/>
              </a:tabLst>
            </a:pPr>
            <a:endParaRPr lang="fr-FR" sz="600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84344" y="4912668"/>
            <a:ext cx="1419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chemeClr val="bg1">
                    <a:lumMod val="50000"/>
                  </a:schemeClr>
                </a:solidFill>
              </a:rPr>
              <a:t>* sauf cas dérogatoires</a:t>
            </a:r>
            <a:endParaRPr lang="fr-FR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215" y="2081123"/>
            <a:ext cx="85422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  QUELLE </a:t>
            </a:r>
            <a:r>
              <a:rPr lang="fr-FR" b="1" cap="all" dirty="0">
                <a:solidFill>
                  <a:srgbClr val="263375"/>
                </a:solidFill>
                <a:latin typeface="Marianne"/>
              </a:rPr>
              <a:t>AIDE POUR L’EMPLOYEUR </a:t>
            </a:r>
            <a:r>
              <a:rPr lang="fr-FR" b="1" cap="all" dirty="0" smtClean="0">
                <a:solidFill>
                  <a:srgbClr val="263375"/>
                </a:solidFill>
                <a:latin typeface="Marianne"/>
              </a:rPr>
              <a:t>?</a:t>
            </a:r>
            <a:endParaRPr lang="fr-FR" b="1" cap="all" dirty="0">
              <a:solidFill>
                <a:srgbClr val="263375"/>
              </a:solidFill>
              <a:latin typeface="Marianne"/>
            </a:endParaRPr>
          </a:p>
          <a:p>
            <a:pPr marL="0" lvl="1" algn="just"/>
            <a:endParaRPr lang="fr-FR" sz="500" dirty="0"/>
          </a:p>
          <a:p>
            <a:pPr marL="0" lvl="1">
              <a:spcAft>
                <a:spcPts val="1200"/>
              </a:spcAft>
            </a:pPr>
            <a:r>
              <a:rPr lang="fr-FR" sz="1400" b="1" dirty="0" smtClean="0"/>
              <a:t>	Une </a:t>
            </a:r>
            <a:r>
              <a:rPr lang="fr-FR" sz="1400" b="1" dirty="0"/>
              <a:t>aide à l’insertion professionnelle </a:t>
            </a:r>
            <a:r>
              <a:rPr lang="fr-FR" sz="1400" b="1" dirty="0" smtClean="0"/>
              <a:t>versée mensuellement </a:t>
            </a:r>
            <a:r>
              <a:rPr lang="fr-FR" sz="1400" b="1" dirty="0"/>
              <a:t>par l’Etat à </a:t>
            </a:r>
            <a:r>
              <a:rPr lang="fr-FR" sz="1400" b="1" dirty="0" smtClean="0"/>
              <a:t>l’employeur</a:t>
            </a:r>
            <a:endParaRPr lang="fr-FR" sz="1200" dirty="0"/>
          </a:p>
          <a:p>
            <a:pPr marL="0" lvl="1" algn="just"/>
            <a:endParaRPr lang="fr-FR" sz="500" dirty="0"/>
          </a:p>
          <a:p>
            <a:pPr marL="0" lvl="1"/>
            <a:r>
              <a:rPr lang="fr-FR" sz="1500" b="1" dirty="0" smtClean="0"/>
              <a:t>		Elle est </a:t>
            </a:r>
            <a:r>
              <a:rPr lang="fr-FR" sz="1400" b="1" dirty="0" smtClean="0"/>
              <a:t>renouvelable </a:t>
            </a:r>
            <a:r>
              <a:rPr lang="fr-FR" sz="1400" b="1" dirty="0"/>
              <a:t>en CDD dans la limite de 24 mois au total </a:t>
            </a:r>
            <a:endParaRPr lang="fr-FR" sz="1400" b="1" dirty="0" smtClean="0"/>
          </a:p>
          <a:p>
            <a:pPr marL="0" lvl="1"/>
            <a:r>
              <a:rPr lang="fr-FR" sz="1200" i="1" dirty="0" smtClean="0"/>
              <a:t>		(dérogation possible </a:t>
            </a:r>
            <a:r>
              <a:rPr lang="fr-FR" sz="1200" i="1" u="sng" dirty="0" smtClean="0"/>
              <a:t>jusqu’à </a:t>
            </a:r>
            <a:r>
              <a:rPr lang="fr-FR" sz="1200" i="1" u="sng" dirty="0"/>
              <a:t>60 mois et au-delà</a:t>
            </a:r>
            <a:r>
              <a:rPr lang="fr-FR" sz="1200" i="1" dirty="0" smtClean="0"/>
              <a:t>)</a:t>
            </a:r>
          </a:p>
          <a:p>
            <a:pPr marL="0" lvl="1"/>
            <a:endParaRPr lang="fr-FR" sz="1200" i="1" dirty="0"/>
          </a:p>
          <a:p>
            <a:endParaRPr lang="fr-FR" sz="1400" b="1" dirty="0" smtClean="0">
              <a:latin typeface="Marianne"/>
            </a:endParaRPr>
          </a:p>
          <a:p>
            <a:endParaRPr lang="fr-FR" sz="1400" b="1" dirty="0">
              <a:latin typeface="Marianne"/>
            </a:endParaRPr>
          </a:p>
          <a:p>
            <a:r>
              <a:rPr lang="fr-FR" sz="1400" b="1" u="sng" dirty="0" smtClean="0">
                <a:latin typeface="Marianne"/>
              </a:rPr>
              <a:t>Exonérations sur </a:t>
            </a:r>
            <a:r>
              <a:rPr lang="fr-FR" sz="1400" b="1" u="sng" dirty="0">
                <a:latin typeface="Marianne"/>
              </a:rPr>
              <a:t>ces </a:t>
            </a:r>
            <a:r>
              <a:rPr lang="fr-FR" sz="1400" b="1" u="sng" dirty="0" smtClean="0">
                <a:latin typeface="Marianne"/>
              </a:rPr>
              <a:t>emplois</a:t>
            </a:r>
            <a:r>
              <a:rPr lang="fr-FR" sz="1400" b="1" dirty="0" smtClean="0">
                <a:latin typeface="Marianne"/>
              </a:rPr>
              <a:t> :</a:t>
            </a:r>
            <a:endParaRPr lang="fr-FR" sz="1400" b="1" dirty="0">
              <a:latin typeface="Marianne"/>
            </a:endParaRPr>
          </a:p>
          <a:p>
            <a:endParaRPr lang="fr-FR" sz="1400" b="1" dirty="0">
              <a:latin typeface="Marianne"/>
            </a:endParaRPr>
          </a:p>
          <a:p>
            <a:pPr marL="0" lvl="1"/>
            <a:endParaRPr lang="fr-FR" sz="1200" i="1" dirty="0"/>
          </a:p>
          <a:p>
            <a:pPr marL="0" lvl="1"/>
            <a:endParaRPr lang="fr-FR" sz="1200" i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8096" b="19176"/>
          <a:stretch/>
        </p:blipFill>
        <p:spPr>
          <a:xfrm>
            <a:off x="738624" y="3006254"/>
            <a:ext cx="839198" cy="5990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94" y="994810"/>
            <a:ext cx="1184946" cy="805938"/>
          </a:xfrm>
          <a:prstGeom prst="rect">
            <a:avLst/>
          </a:prstGeom>
        </p:spPr>
      </p:pic>
      <p:graphicFrame>
        <p:nvGraphicFramePr>
          <p:cNvPr id="28" name="Diagramme 27"/>
          <p:cNvGraphicFramePr/>
          <p:nvPr>
            <p:extLst>
              <p:ext uri="{D42A27DB-BD31-4B8C-83A1-F6EECF244321}">
                <p14:modId xmlns:p14="http://schemas.microsoft.com/office/powerpoint/2010/main" val="3131128050"/>
              </p:ext>
            </p:extLst>
          </p:nvPr>
        </p:nvGraphicFramePr>
        <p:xfrm>
          <a:off x="3153159" y="3723878"/>
          <a:ext cx="5220580" cy="90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092280" y="4912668"/>
            <a:ext cx="1504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chemeClr val="bg1">
                    <a:lumMod val="50000"/>
                  </a:schemeClr>
                </a:solidFill>
              </a:rPr>
              <a:t>** dans la limite du Smic</a:t>
            </a:r>
            <a:endParaRPr lang="fr-FR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10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62" y="2186067"/>
            <a:ext cx="1187652" cy="1187652"/>
          </a:xfrm>
          <a:prstGeom prst="rect">
            <a:avLst/>
          </a:prstGeom>
        </p:spPr>
      </p:pic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9D557B-7381-48B2-8016-DD495E8783EA}"/>
              </a:ext>
            </a:extLst>
          </p:cNvPr>
          <p:cNvSpPr txBox="1"/>
          <p:nvPr/>
        </p:nvSpPr>
        <p:spPr>
          <a:xfrm>
            <a:off x="1577822" y="28133"/>
            <a:ext cx="6738594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	</a:t>
            </a:r>
            <a:r>
              <a:rPr lang="fr-FR" sz="2100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Quelles finalités ?</a:t>
            </a:r>
            <a:endParaRPr lang="fr-FR" sz="2100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4C125FA-24CE-4F03-BAAD-9AE76CB8E90A}"/>
              </a:ext>
            </a:extLst>
          </p:cNvPr>
          <p:cNvSpPr/>
          <p:nvPr/>
        </p:nvSpPr>
        <p:spPr>
          <a:xfrm>
            <a:off x="539552" y="782711"/>
            <a:ext cx="4705877" cy="1933055"/>
          </a:xfrm>
          <a:prstGeom prst="rect">
            <a:avLst/>
          </a:prstGeom>
          <a:noFill/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23FB20D-E975-4323-8F8C-383F2BA9F065}"/>
              </a:ext>
            </a:extLst>
          </p:cNvPr>
          <p:cNvSpPr txBox="1"/>
          <p:nvPr/>
        </p:nvSpPr>
        <p:spPr>
          <a:xfrm>
            <a:off x="1019054" y="1145381"/>
            <a:ext cx="331105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b="1" cap="all" dirty="0">
                <a:solidFill>
                  <a:srgbClr val="263375"/>
                </a:solidFill>
                <a:latin typeface="Marianne"/>
              </a:rPr>
              <a:t>Pour Quels objectifs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32A17FA-C83D-4D17-878C-8BF79845355A}"/>
              </a:ext>
            </a:extLst>
          </p:cNvPr>
          <p:cNvSpPr/>
          <p:nvPr/>
        </p:nvSpPr>
        <p:spPr>
          <a:xfrm>
            <a:off x="576221" y="1605863"/>
            <a:ext cx="4385941" cy="1239770"/>
          </a:xfrm>
          <a:prstGeom prst="rect">
            <a:avLst/>
          </a:prstGeom>
          <a:noFill/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spcBef>
                <a:spcPts val="525"/>
              </a:spcBef>
            </a:pPr>
            <a:endParaRPr lang="fr-FR" sz="1500" dirty="0">
              <a:solidFill>
                <a:schemeClr val="tx1"/>
              </a:solidFill>
            </a:endParaRPr>
          </a:p>
          <a:p>
            <a:pPr algn="ctr">
              <a:spcBef>
                <a:spcPts val="525"/>
              </a:spcBef>
            </a:pPr>
            <a:r>
              <a:rPr lang="fr-FR" sz="1200" dirty="0">
                <a:solidFill>
                  <a:schemeClr val="tx1"/>
                </a:solidFill>
              </a:rPr>
              <a:t>L’insertion durable dans l’emploi des </a:t>
            </a:r>
            <a:r>
              <a:rPr lang="fr-FR" sz="1200" dirty="0" smtClean="0">
                <a:solidFill>
                  <a:schemeClr val="tx1"/>
                </a:solidFill>
              </a:rPr>
              <a:t>personnes éloignées </a:t>
            </a:r>
            <a:r>
              <a:rPr lang="fr-FR" sz="1200" dirty="0">
                <a:solidFill>
                  <a:schemeClr val="tx1"/>
                </a:solidFill>
              </a:rPr>
              <a:t>du marché du travail </a:t>
            </a:r>
            <a:r>
              <a:rPr lang="fr-FR" sz="1200" dirty="0" smtClean="0">
                <a:solidFill>
                  <a:schemeClr val="tx1"/>
                </a:solidFill>
              </a:rPr>
              <a:t>via </a:t>
            </a:r>
            <a:endParaRPr lang="fr-FR" sz="1200" dirty="0">
              <a:solidFill>
                <a:schemeClr val="tx1"/>
              </a:solidFill>
            </a:endParaRPr>
          </a:p>
          <a:p>
            <a:pPr algn="just">
              <a:spcBef>
                <a:spcPts val="525"/>
              </a:spcBef>
            </a:pPr>
            <a:endParaRPr lang="fr-FR" sz="1500" dirty="0">
              <a:solidFill>
                <a:schemeClr val="tx1"/>
              </a:solidFill>
            </a:endParaRPr>
          </a:p>
          <a:p>
            <a:pPr algn="just">
              <a:spcBef>
                <a:spcPts val="525"/>
              </a:spcBef>
            </a:pPr>
            <a:endParaRPr lang="fr-FR" sz="1500" dirty="0">
              <a:solidFill>
                <a:schemeClr val="tx1"/>
              </a:solidFill>
            </a:endParaRPr>
          </a:p>
          <a:p>
            <a:pPr algn="just">
              <a:spcBef>
                <a:spcPts val="525"/>
              </a:spcBef>
            </a:pPr>
            <a:endParaRPr lang="fr-FR" sz="1500" dirty="0">
              <a:solidFill>
                <a:schemeClr val="tx1"/>
              </a:solidFill>
            </a:endParaRPr>
          </a:p>
          <a:p>
            <a:pPr marL="214313" indent="-214313" algn="just">
              <a:spcBef>
                <a:spcPts val="525"/>
              </a:spcBef>
              <a:buFont typeface="Wingdings" panose="05000000000000000000" pitchFamily="2" charset="2"/>
              <a:buChar char="ü"/>
            </a:pP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5077969" y="868151"/>
            <a:ext cx="2580371" cy="1246958"/>
          </a:xfrm>
          <a:prstGeom prst="wedgeEllipseCallout">
            <a:avLst/>
          </a:prstGeom>
          <a:solidFill>
            <a:srgbClr val="CDDEF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Un accompagnement du salarié tout </a:t>
            </a:r>
            <a:r>
              <a:rPr lang="fr-FR" sz="1200" dirty="0">
                <a:solidFill>
                  <a:schemeClr val="tx2"/>
                </a:solidFill>
              </a:rPr>
              <a:t>au long de son </a:t>
            </a:r>
            <a:r>
              <a:rPr lang="fr-FR" sz="1200" dirty="0" smtClean="0">
                <a:solidFill>
                  <a:schemeClr val="tx2"/>
                </a:solidFill>
              </a:rPr>
              <a:t>parcours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1028" name="Bulle ronde 1027"/>
          <p:cNvSpPr/>
          <p:nvPr/>
        </p:nvSpPr>
        <p:spPr>
          <a:xfrm>
            <a:off x="6387013" y="2161538"/>
            <a:ext cx="2217435" cy="1130292"/>
          </a:xfrm>
          <a:prstGeom prst="wedgeEllipseCallout">
            <a:avLst>
              <a:gd name="adj1" fmla="val -61628"/>
              <a:gd name="adj2" fmla="val 3341"/>
            </a:avLst>
          </a:prstGeom>
          <a:solidFill>
            <a:srgbClr val="CDDEF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Un renforcement des </a:t>
            </a:r>
            <a:r>
              <a:rPr lang="fr-FR" sz="1200" dirty="0">
                <a:solidFill>
                  <a:schemeClr val="tx2"/>
                </a:solidFill>
              </a:rPr>
              <a:t>comportements </a:t>
            </a:r>
            <a:r>
              <a:rPr lang="fr-FR" sz="1200" dirty="0" smtClean="0">
                <a:solidFill>
                  <a:schemeClr val="tx2"/>
                </a:solidFill>
              </a:rPr>
              <a:t>professionnels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17" name="Bulle ronde 16"/>
          <p:cNvSpPr/>
          <p:nvPr/>
        </p:nvSpPr>
        <p:spPr>
          <a:xfrm>
            <a:off x="5796136" y="3397111"/>
            <a:ext cx="2092277" cy="1175435"/>
          </a:xfrm>
          <a:prstGeom prst="wedgeEllipseCallout">
            <a:avLst>
              <a:gd name="adj1" fmla="val -48226"/>
              <a:gd name="adj2" fmla="val -46560"/>
            </a:avLst>
          </a:prstGeom>
          <a:solidFill>
            <a:srgbClr val="CDDEF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Un emploi qui peut se pérenniser</a:t>
            </a:r>
          </a:p>
        </p:txBody>
      </p:sp>
      <p:sp>
        <p:nvSpPr>
          <p:cNvPr id="18" name="Bulle ronde 17"/>
          <p:cNvSpPr/>
          <p:nvPr/>
        </p:nvSpPr>
        <p:spPr>
          <a:xfrm>
            <a:off x="2221093" y="3147814"/>
            <a:ext cx="3024336" cy="1279975"/>
          </a:xfrm>
          <a:prstGeom prst="wedgeEllipseCallout">
            <a:avLst>
              <a:gd name="adj1" fmla="val 45622"/>
              <a:gd name="adj2" fmla="val -53973"/>
            </a:avLst>
          </a:prstGeom>
          <a:solidFill>
            <a:srgbClr val="CDDEF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L’accès </a:t>
            </a:r>
            <a:r>
              <a:rPr lang="fr-FR" sz="1200" dirty="0" smtClean="0">
                <a:solidFill>
                  <a:schemeClr val="tx2"/>
                </a:solidFill>
              </a:rPr>
              <a:t>facilité à la formation </a:t>
            </a:r>
            <a:r>
              <a:rPr lang="fr-FR" sz="1200" dirty="0">
                <a:solidFill>
                  <a:schemeClr val="tx2"/>
                </a:solidFill>
              </a:rPr>
              <a:t>et/ou </a:t>
            </a:r>
            <a:r>
              <a:rPr lang="fr-FR" sz="1200" dirty="0" smtClean="0">
                <a:solidFill>
                  <a:schemeClr val="tx2"/>
                </a:solidFill>
              </a:rPr>
              <a:t>à l’acquisition de compétences</a:t>
            </a: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7" y="2060756"/>
            <a:ext cx="25542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43126" y="1419622"/>
            <a:ext cx="8333329" cy="29523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fr-FR" b="1" dirty="0"/>
              <a:t> </a:t>
            </a:r>
            <a:endParaRPr lang="fr-FR" b="1" dirty="0" smtClean="0"/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509261" y="3998950"/>
            <a:ext cx="842433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fr-FR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9D557B-7381-48B2-8016-DD495E8783EA}"/>
              </a:ext>
            </a:extLst>
          </p:cNvPr>
          <p:cNvSpPr txBox="1"/>
          <p:nvPr/>
        </p:nvSpPr>
        <p:spPr>
          <a:xfrm>
            <a:off x="1577822" y="28133"/>
            <a:ext cx="5370441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  <a:p>
            <a:pPr>
              <a:tabLst>
                <a:tab pos="342900" algn="l"/>
              </a:tabLst>
            </a:pPr>
            <a:r>
              <a:rPr lang="fr-FR" sz="2100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				</a:t>
            </a:r>
            <a:r>
              <a:rPr lang="fr-FR" sz="2100" cap="all" dirty="0" smtClean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COMMENT ?</a:t>
            </a:r>
            <a:endParaRPr lang="fr-FR" sz="2100" cap="all" dirty="0">
              <a:solidFill>
                <a:srgbClr val="263375"/>
              </a:solidFill>
              <a:latin typeface="Marianne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8310" y="1010044"/>
            <a:ext cx="4177905" cy="360039"/>
          </a:xfrm>
          <a:prstGeom prst="rect">
            <a:avLst/>
          </a:prstGeom>
          <a:solidFill>
            <a:srgbClr val="6FA0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223">
              <a:tabLst>
                <a:tab pos="355591" algn="l"/>
              </a:tabLst>
            </a:pPr>
            <a:r>
              <a:rPr lang="fr-FR" sz="1400" dirty="0">
                <a:solidFill>
                  <a:schemeClr val="bg1"/>
                </a:solidFill>
                <a:latin typeface="Marianne"/>
              </a:rPr>
              <a:t>P</a:t>
            </a:r>
            <a:r>
              <a:rPr lang="fr-FR" sz="1400" b="1" dirty="0" smtClean="0">
                <a:solidFill>
                  <a:schemeClr val="bg1"/>
                </a:solidFill>
                <a:latin typeface="Marianne"/>
              </a:rPr>
              <a:t>rescrit </a:t>
            </a:r>
            <a:r>
              <a:rPr lang="fr-FR" sz="1400" b="1" dirty="0">
                <a:solidFill>
                  <a:schemeClr val="bg1"/>
                </a:solidFill>
                <a:latin typeface="Marianne"/>
              </a:rPr>
              <a:t>par le service public de l’emploi </a:t>
            </a:r>
            <a:endParaRPr lang="fr-FR" sz="1400" b="1" dirty="0" smtClean="0">
              <a:solidFill>
                <a:schemeClr val="bg1"/>
              </a:solidFill>
              <a:latin typeface="Mariann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10044"/>
            <a:ext cx="28255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577822" y="3632256"/>
            <a:ext cx="6733241" cy="892552"/>
          </a:xfrm>
          <a:prstGeom prst="rect">
            <a:avLst/>
          </a:prstGeom>
          <a:solidFill>
            <a:srgbClr val="6FA0DB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L’employeur télé-déclare les états de présence du salarié </a:t>
            </a:r>
            <a:r>
              <a:rPr lang="fr-FR" sz="1200" dirty="0"/>
              <a:t>en contrat aidé et </a:t>
            </a:r>
            <a:r>
              <a:rPr lang="fr-FR" sz="1200" dirty="0" smtClean="0"/>
              <a:t>joint ses </a:t>
            </a:r>
            <a:r>
              <a:rPr lang="fr-FR" sz="1200" dirty="0"/>
              <a:t>fiches de </a:t>
            </a:r>
            <a:r>
              <a:rPr lang="fr-FR" sz="1200" dirty="0" smtClean="0"/>
              <a:t>paie via </a:t>
            </a:r>
            <a:r>
              <a:rPr lang="fr-FR" sz="1200" dirty="0"/>
              <a:t>le </a:t>
            </a:r>
            <a:r>
              <a:rPr lang="fr-FR" sz="1400" dirty="0"/>
              <a:t>portail SYLAÉ </a:t>
            </a:r>
            <a:endParaRPr lang="fr-FR" sz="1400" dirty="0" smtClean="0"/>
          </a:p>
          <a:p>
            <a:r>
              <a:rPr lang="fr-FR" sz="1200" dirty="0" smtClean="0"/>
              <a:t>	</a:t>
            </a:r>
          </a:p>
          <a:p>
            <a:r>
              <a:rPr lang="fr-FR" sz="1200" u="sng" dirty="0" smtClean="0">
                <a:solidFill>
                  <a:schemeClr val="bg1"/>
                </a:solidFill>
              </a:rPr>
              <a:t>https</a:t>
            </a:r>
            <a:r>
              <a:rPr lang="fr-FR" sz="1200" u="sng" dirty="0">
                <a:solidFill>
                  <a:schemeClr val="bg1"/>
                </a:solidFill>
              </a:rPr>
              <a:t>://</a:t>
            </a:r>
            <a:r>
              <a:rPr lang="fr-FR" sz="1200" u="sng" dirty="0" smtClean="0">
                <a:solidFill>
                  <a:schemeClr val="bg1"/>
                </a:solidFill>
              </a:rPr>
              <a:t>www.asp-public.fr/portail-employeurs-pour-les-contrats-aides</a:t>
            </a:r>
            <a:endParaRPr lang="fr-FR" sz="1200" u="sng" dirty="0">
              <a:solidFill>
                <a:schemeClr val="bg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5" y="3791703"/>
            <a:ext cx="959024" cy="4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98311" y="1897686"/>
            <a:ext cx="7212752" cy="492443"/>
          </a:xfrm>
          <a:prstGeom prst="rect">
            <a:avLst/>
          </a:prstGeom>
          <a:solidFill>
            <a:srgbClr val="6FA0DB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/>
              <a:t>Signature du contrat et de la demande d’aide lors de l’entretien tripartite d’entrée </a:t>
            </a:r>
          </a:p>
          <a:p>
            <a:r>
              <a:rPr lang="fr-FR" sz="1200" dirty="0" smtClean="0"/>
              <a:t>(possible à distance)</a:t>
            </a:r>
            <a:endParaRPr lang="fr-FR" sz="1100" dirty="0"/>
          </a:p>
        </p:txBody>
      </p:sp>
      <p:sp>
        <p:nvSpPr>
          <p:cNvPr id="31" name="Bulle ronde 30"/>
          <p:cNvSpPr/>
          <p:nvPr/>
        </p:nvSpPr>
        <p:spPr>
          <a:xfrm rot="1027526">
            <a:off x="6587361" y="132077"/>
            <a:ext cx="1644207" cy="787485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/>
              <a:t>Vous recrutez, </a:t>
            </a:r>
          </a:p>
          <a:p>
            <a:r>
              <a:rPr lang="fr-FR" sz="1000" b="1" dirty="0" smtClean="0"/>
              <a:t>on est là pour vous aider !</a:t>
            </a:r>
            <a:endParaRPr lang="fr-FR" sz="1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627784" y="2390128"/>
            <a:ext cx="4536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sz="1050" dirty="0" smtClean="0">
                <a:sym typeface="Wingdings"/>
              </a:rPr>
              <a:t> Formaliser les engagements </a:t>
            </a:r>
            <a:r>
              <a:rPr lang="fr-FR" sz="1050" dirty="0"/>
              <a:t>(formations/accompagnements)</a:t>
            </a:r>
            <a:endParaRPr lang="fr-FR" sz="1050" dirty="0" smtClean="0">
              <a:sym typeface="Wingdings"/>
            </a:endParaRPr>
          </a:p>
          <a:p>
            <a:pPr marL="263525" algn="just">
              <a:spcBef>
                <a:spcPts val="600"/>
              </a:spcBef>
              <a:spcAft>
                <a:spcPts val="0"/>
              </a:spcAft>
            </a:pPr>
            <a:r>
              <a:rPr lang="fr-FR" sz="1050" dirty="0" smtClean="0">
                <a:sym typeface="Wingdings"/>
              </a:rPr>
              <a:t></a:t>
            </a:r>
            <a:r>
              <a:rPr lang="fr-FR" sz="1050" dirty="0" smtClean="0"/>
              <a:t> Décliner les compétences que le </a:t>
            </a:r>
            <a:r>
              <a:rPr lang="fr-FR" sz="1050" dirty="0"/>
              <a:t>poste doit permettre </a:t>
            </a:r>
            <a:r>
              <a:rPr lang="fr-FR" sz="1050" dirty="0" smtClean="0"/>
              <a:t>d’acquérir</a:t>
            </a:r>
            <a:endParaRPr lang="fr-FR" sz="1050" dirty="0"/>
          </a:p>
        </p:txBody>
      </p:sp>
      <p:sp>
        <p:nvSpPr>
          <p:cNvPr id="18" name="Rectangle 17"/>
          <p:cNvSpPr/>
          <p:nvPr/>
        </p:nvSpPr>
        <p:spPr>
          <a:xfrm>
            <a:off x="1079222" y="2998390"/>
            <a:ext cx="3816814" cy="307777"/>
          </a:xfrm>
          <a:prstGeom prst="rect">
            <a:avLst/>
          </a:prstGeom>
          <a:solidFill>
            <a:srgbClr val="6FA0D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400" b="1" dirty="0"/>
              <a:t>L’aide est versée </a:t>
            </a:r>
            <a:r>
              <a:rPr lang="fr-FR" sz="1400" b="1" dirty="0" smtClean="0"/>
              <a:t>mensuellement </a:t>
            </a:r>
            <a:r>
              <a:rPr lang="fr-FR" sz="1400" b="1" dirty="0"/>
              <a:t>par l’ASP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7" y="1876108"/>
            <a:ext cx="572559" cy="57255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16953" r="24608" b="29475"/>
          <a:stretch/>
        </p:blipFill>
        <p:spPr>
          <a:xfrm>
            <a:off x="497759" y="2868350"/>
            <a:ext cx="548323" cy="567855"/>
          </a:xfrm>
          <a:prstGeom prst="rect">
            <a:avLst/>
          </a:prstGeom>
        </p:spPr>
      </p:pic>
      <p:sp>
        <p:nvSpPr>
          <p:cNvPr id="2048" name="Rectangle 2047"/>
          <p:cNvSpPr/>
          <p:nvPr/>
        </p:nvSpPr>
        <p:spPr>
          <a:xfrm>
            <a:off x="1980084" y="1381762"/>
            <a:ext cx="34195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223">
              <a:tabLst>
                <a:tab pos="355591" algn="l"/>
              </a:tabLst>
            </a:pPr>
            <a:r>
              <a:rPr lang="fr-FR" sz="1050" dirty="0">
                <a:latin typeface="Marianne"/>
              </a:rPr>
              <a:t>qui s’appuie sur un diagnostic global de la situation du </a:t>
            </a:r>
            <a:r>
              <a:rPr lang="fr-FR" sz="1050" smtClean="0">
                <a:latin typeface="Marianne"/>
              </a:rPr>
              <a:t>bénéficiaire et de </a:t>
            </a:r>
            <a:r>
              <a:rPr lang="fr-FR" sz="1050" dirty="0" smtClean="0">
                <a:latin typeface="Marianne"/>
              </a:rPr>
              <a:t>l’éligibilité </a:t>
            </a:r>
            <a:r>
              <a:rPr lang="fr-FR" sz="1050" dirty="0">
                <a:latin typeface="Marianne"/>
              </a:rPr>
              <a:t>de l’employeur</a:t>
            </a:r>
            <a:endParaRPr lang="fr-FR" sz="1050" b="1" cap="all" dirty="0">
              <a:latin typeface="Marianne"/>
            </a:endParaRPr>
          </a:p>
        </p:txBody>
      </p:sp>
      <p:pic>
        <p:nvPicPr>
          <p:cNvPr id="2053" name="Image 2052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109" l="0" r="99490">
                        <a14:foregroundMark x1="35204" y1="10506" x2="35204" y2="10506"/>
                        <a14:foregroundMark x1="45918" y1="15953" x2="45918" y2="15953"/>
                        <a14:foregroundMark x1="21429" y1="22179" x2="21429" y2="22179"/>
                        <a14:foregroundMark x1="37245" y1="17510" x2="37245" y2="17510"/>
                        <a14:foregroundMark x1="53571" y1="30739" x2="53571" y2="30739"/>
                        <a14:foregroundMark x1="68878" y1="37354" x2="68878" y2="37354"/>
                        <a14:foregroundMark x1="57143" y1="40856" x2="57143" y2="40856"/>
                        <a14:foregroundMark x1="63265" y1="35409" x2="63265" y2="35409"/>
                        <a14:foregroundMark x1="39796" y1="33852" x2="39796" y2="33852"/>
                        <a14:foregroundMark x1="41837" y1="40078" x2="41837" y2="40078"/>
                        <a14:foregroundMark x1="43878" y1="44358" x2="43878" y2="44358"/>
                        <a14:foregroundMark x1="33673" y1="52529" x2="33673" y2="52529"/>
                        <a14:foregroundMark x1="38265" y1="60311" x2="38265" y2="60311"/>
                        <a14:foregroundMark x1="41327" y1="65370" x2="41327" y2="65370"/>
                        <a14:foregroundMark x1="46429" y1="69650" x2="46429" y2="69650"/>
                        <a14:foregroundMark x1="54592" y1="73930" x2="54592" y2="73930"/>
                        <a14:foregroundMark x1="47449" y1="81712" x2="47449" y2="81712"/>
                        <a14:foregroundMark x1="64796" y1="68093" x2="64796" y2="68093"/>
                        <a14:foregroundMark x1="69388" y1="53307" x2="69388" y2="53307"/>
                        <a14:foregroundMark x1="6122" y1="29183" x2="6122" y2="29183"/>
                        <a14:foregroundMark x1="95408" y1="78599" x2="95408" y2="78599"/>
                        <a14:foregroundMark x1="71939" y1="11673" x2="71939" y2="11673"/>
                        <a14:foregroundMark x1="28061" y1="93774" x2="28061" y2="9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1" y="886172"/>
            <a:ext cx="461751" cy="605458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1835696" y="1370083"/>
            <a:ext cx="288032" cy="5372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2439546" y="2449766"/>
            <a:ext cx="288032" cy="5486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3059832" y="3326576"/>
            <a:ext cx="251862" cy="3090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0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9" y="227455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79912" y="465950"/>
            <a:ext cx="1656184" cy="102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xmlns="" id="{3DEEA4F2-8E3C-46FB-BEE6-DB7138486634}"/>
              </a:ext>
            </a:extLst>
          </p:cNvPr>
          <p:cNvSpPr txBox="1">
            <a:spLocks/>
          </p:cNvSpPr>
          <p:nvPr/>
        </p:nvSpPr>
        <p:spPr>
          <a:xfrm>
            <a:off x="1711871" y="561110"/>
            <a:ext cx="7026887" cy="113049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>
            <a:noFill/>
          </a:ln>
        </p:spPr>
        <p:txBody>
          <a:bodyPr lIns="68577" tIns="34289" rIns="68577" bIns="34289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263375"/>
                </a:solidFill>
                <a:latin typeface="Marianne"/>
              </a:rPr>
              <a:t> 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AFF71B3-5676-47D1-A04B-53B68483D17C}"/>
              </a:ext>
            </a:extLst>
          </p:cNvPr>
          <p:cNvSpPr txBox="1"/>
          <p:nvPr/>
        </p:nvSpPr>
        <p:spPr>
          <a:xfrm>
            <a:off x="1619672" y="-2844"/>
            <a:ext cx="700087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r>
              <a:rPr lang="fr-FR" sz="2100" b="1" cap="all" dirty="0">
                <a:solidFill>
                  <a:srgbClr val="263375"/>
                </a:solidFill>
                <a:latin typeface="Marianne"/>
                <a:ea typeface="Times New Roman" panose="02020603050405020304" pitchFamily="18" charset="0"/>
              </a:rPr>
              <a:t>LES CONTRATS Aidés </a:t>
            </a:r>
          </a:p>
        </p:txBody>
      </p:sp>
      <p:pic>
        <p:nvPicPr>
          <p:cNvPr id="16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215" y="188187"/>
            <a:ext cx="698262" cy="55552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7577"/>
            <a:ext cx="68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A841-39D1-4122-9AE5-58A61D2F7B11}" type="slidenum">
              <a:rPr lang="fr-FR" smtClean="0"/>
              <a:t>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4061"/>
            <a:ext cx="3923928" cy="5139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14525" y="4061"/>
            <a:ext cx="3242051" cy="5139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61"/>
            <a:ext cx="5525639" cy="51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5909">
            <a:off x="14751" y="1301587"/>
            <a:ext cx="1871919" cy="6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Karine\Desktop\PREF_region_Ile_de_France_CMJN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969"/>
            <a:ext cx="698262" cy="55552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" y="4498432"/>
            <a:ext cx="797541" cy="62865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969"/>
            <a:ext cx="559856" cy="5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Plan1jeune1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9CA1FE6B-5C1D-475F-A172-4EF016C5B219}" vid="{8FCF7F1C-E94B-4855-A8F8-510469DD33CB}"/>
    </a:ext>
  </a:extLst>
</a:theme>
</file>

<file path=ppt/theme/theme10.xml><?xml version="1.0" encoding="utf-8"?>
<a:theme xmlns:a="http://schemas.openxmlformats.org/drawingml/2006/main" name="5_PPT_Plan1jeune1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9CA1FE6B-5C1D-475F-A172-4EF016C5B219}" vid="{8FCF7F1C-E94B-4855-A8F8-510469DD33CB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PPT_Plan1jeune1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9CA1FE6B-5C1D-475F-A172-4EF016C5B219}" vid="{8FCF7F1C-E94B-4855-A8F8-510469DD33CB}"/>
    </a:ext>
  </a:extLst>
</a:theme>
</file>

<file path=ppt/theme/theme9.xml><?xml version="1.0" encoding="utf-8"?>
<a:theme xmlns:a="http://schemas.openxmlformats.org/drawingml/2006/main" name="2_PPT_Plan1jeune1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9CA1FE6B-5C1D-475F-A172-4EF016C5B219}" vid="{8FCF7F1C-E94B-4855-A8F8-510469DD33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878E1AB9AE648A2D5715ECAD28E90" ma:contentTypeVersion="0" ma:contentTypeDescription="Crée un document." ma:contentTypeScope="" ma:versionID="fddbcce018247b17b75ffb8e07273e23">
  <xsd:schema xmlns:xsd="http://www.w3.org/2001/XMLSchema" xmlns:xs="http://www.w3.org/2001/XMLSchema" xmlns:p="http://schemas.microsoft.com/office/2006/metadata/properties" xmlns:ns2="db60a36d-7504-444f-9352-b37f3e505a5e" targetNamespace="http://schemas.microsoft.com/office/2006/metadata/properties" ma:root="true" ma:fieldsID="34f280a49bf20e3349a1e5faa029d9a4" ns2:_="">
    <xsd:import namespace="db60a36d-7504-444f-9352-b37f3e505a5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0a36d-7504-444f-9352-b37f3e505a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60a36d-7504-444f-9352-b37f3e505a5e" xsi:nil="true"/>
    <_dlc_DocIdUrl xmlns="db60a36d-7504-444f-9352-b37f3e505a5e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1826CB16-4486-4977-96A6-DF1610CDE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0a36d-7504-444f-9352-b37f3e505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A9E93-0091-4F24-95B9-03FED6FB7F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FE9B034-564B-441C-BF1A-F44B5E91E4F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EE7E6E-134B-45D0-8688-B21E2ACFCC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b60a36d-7504-444f-9352-b37f3e505a5e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PPT_Plan1jeune1solution</Template>
  <TotalTime>9535</TotalTime>
  <Words>1276</Words>
  <Application>Microsoft Office PowerPoint</Application>
  <PresentationFormat>Affichage à l'écran (16:9)</PresentationFormat>
  <Paragraphs>318</Paragraphs>
  <Slides>25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PPT_Plan1jeune1solution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Thème Office</vt:lpstr>
      <vt:lpstr>1_PPT_Plan1jeune1solution</vt:lpstr>
      <vt:lpstr>2_PPT_Plan1jeune1solution</vt:lpstr>
      <vt:lpstr>5_PPT_Plan1jeune1solution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emilie.marcotte@drieets.gouv.fr</dc:creator>
  <cp:lastModifiedBy>PITON Matthieu</cp:lastModifiedBy>
  <cp:revision>455</cp:revision>
  <cp:lastPrinted>2020-08-26T09:44:45Z</cp:lastPrinted>
  <dcterms:created xsi:type="dcterms:W3CDTF">2020-08-17T13:50:00Z</dcterms:created>
  <dcterms:modified xsi:type="dcterms:W3CDTF">2021-10-11T13:43:23Z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0x0101000E8878E1AB9AE648A2D5715ECAD28E90</vt:lpwstr>
  </property>
  <property fmtid="{D5CDD505-2E9C-101B-9397-08002B2CF9AE}" pid="3" name="_dlc_DocIdItemGuid">
    <vt:lpwstr>defb5f6a-74f2-4588-9b9e-090b03a3c67a</vt:lpwstr>
  </property>
</Properties>
</file>